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40" r:id="rId3"/>
    <p:sldId id="336" r:id="rId4"/>
    <p:sldId id="337" r:id="rId5"/>
    <p:sldId id="330" r:id="rId6"/>
    <p:sldId id="372" r:id="rId7"/>
    <p:sldId id="373" r:id="rId8"/>
    <p:sldId id="374" r:id="rId9"/>
    <p:sldId id="375" r:id="rId10"/>
    <p:sldId id="376" r:id="rId11"/>
    <p:sldId id="363" r:id="rId12"/>
  </p:sldIdLst>
  <p:sldSz cx="9144000" cy="6858000" type="screen4x3"/>
  <p:notesSz cx="6797675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Χατζηγιάννης Εμμανουήλ" initials="ΧΕ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0000"/>
    <a:srgbClr val="9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RCS7\EE\01-&#924;&#929;&#922;\&#928;&#955;&#951;&#961;&#959;&#966;&#972;&#961;&#951;&#963;&#951;%20&#917;&#916;\&#928;&#961;&#959;&#947;&#961;&#940;&#956;&#956;&#945;&#964;&#945;%20&#935;&#961;&#951;&#956;&#945;&#964;&#959;&#948;&#972;&#964;&#951;&#963;&#951;&#962;\&#917;&#931;&#928;&#913;%202014-2020\&#171;&#917;&#960;&#949;&#957;&#948;&#965;&#964;&#953;&#954;&#940;%20&#931;&#967;&#941;&#948;&#953;&#945;%20&#922;&#945;&#953;&#957;&#959;&#964;&#959;&#956;&#943;&#945;&#962;&#187;%20&#963;&#964;&#959;%20&#960;&#955;&#945;&#943;&#963;&#953;&#959;%20&#964;&#959;&#965;%20&#917;.&#928;.%20&#922;&#949;&#957;&#964;&#961;&#953;&#954;&#942;%20&#924;&#945;&#954;&#949;&#948;&#959;&#957;&#943;&#945;%202014-2020%20-%20&#922;&#969;&#948;&#953;&#954;&#972;&#962;%20&#928;&#961;&#972;&#963;&#954;&#955;&#951;&#963;&#951;&#962;%20189.1b\&#931;&#964;&#945;&#964;&#953;&#963;&#964;&#953;&#954;&#940;%20&#933;&#960;&#959;&#946;&#959;&#955;&#942;&#962;%20&#928;&#961;&#959;&#964;&#940;&#963;&#949;&#969;&#957;_&#917;&#960;&#949;&#957;&#948;&#965;&#964;&#953;&#954;&#940;%20&#931;&#967;&#941;&#948;&#953;&#945;%20&#922;&#945;&#953;&#957;&#959;&#964;&#959;&#956;&#943;&#945;&#962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RCS7\EE\01-&#924;&#929;&#922;\&#928;&#955;&#951;&#961;&#959;&#966;&#972;&#961;&#951;&#963;&#951;%20&#917;&#916;\&#928;&#961;&#959;&#947;&#961;&#940;&#956;&#956;&#945;&#964;&#945;%20&#935;&#961;&#951;&#956;&#945;&#964;&#959;&#948;&#972;&#964;&#951;&#963;&#951;&#962;\&#917;&#931;&#928;&#913;%202014-2020\&#171;&#917;&#960;&#949;&#957;&#948;&#965;&#964;&#953;&#954;&#940;%20&#931;&#967;&#941;&#948;&#953;&#945;%20&#922;&#945;&#953;&#957;&#959;&#964;&#959;&#956;&#943;&#945;&#962;&#187;%20&#963;&#964;&#959;%20&#960;&#955;&#945;&#943;&#963;&#953;&#959;%20&#964;&#959;&#965;%20&#917;.&#928;.%20&#922;&#949;&#957;&#964;&#961;&#953;&#954;&#942;%20&#924;&#945;&#954;&#949;&#948;&#959;&#957;&#943;&#945;%202014-2020%20-%20&#922;&#969;&#948;&#953;&#954;&#972;&#962;%20&#928;&#961;&#972;&#963;&#954;&#955;&#951;&#963;&#951;&#962;%20189.1b\&#931;&#964;&#945;&#964;&#953;&#963;&#964;&#953;&#954;&#940;%20&#933;&#960;&#959;&#946;&#959;&#955;&#942;&#962;%20&#928;&#961;&#959;&#964;&#940;&#963;&#949;&#969;&#957;_&#917;&#960;&#949;&#957;&#948;&#965;&#964;&#953;&#954;&#940;%20&#931;&#967;&#941;&#948;&#953;&#945;%20&#922;&#945;&#953;&#957;&#959;&#964;&#959;&#956;&#943;&#945;&#962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RCS7\EE\01-&#924;&#929;&#922;\&#928;&#955;&#951;&#961;&#959;&#966;&#972;&#961;&#951;&#963;&#951;%20&#917;&#916;\&#928;&#961;&#959;&#947;&#961;&#940;&#956;&#956;&#945;&#964;&#945;%20&#935;&#961;&#951;&#956;&#945;&#964;&#959;&#948;&#972;&#964;&#951;&#963;&#951;&#962;\&#917;&#931;&#928;&#913;%202014-2020\&#171;&#917;&#960;&#949;&#957;&#948;&#965;&#964;&#953;&#954;&#940;%20&#931;&#967;&#941;&#948;&#953;&#945;%20&#922;&#945;&#953;&#957;&#959;&#964;&#959;&#956;&#943;&#945;&#962;&#187;%20&#963;&#964;&#959;%20&#960;&#955;&#945;&#943;&#963;&#953;&#959;%20&#964;&#959;&#965;%20&#917;.&#928;.%20&#922;&#949;&#957;&#964;&#961;&#953;&#954;&#942;%20&#924;&#945;&#954;&#949;&#948;&#959;&#957;&#943;&#945;%202014-2020%20-%20&#922;&#969;&#948;&#953;&#954;&#972;&#962;%20&#928;&#961;&#972;&#963;&#954;&#955;&#951;&#963;&#951;&#962;%20189.1b\&#931;&#964;&#945;&#964;&#953;&#963;&#964;&#953;&#954;&#940;%20&#933;&#960;&#959;&#946;&#959;&#955;&#942;&#962;%20&#928;&#961;&#959;&#964;&#940;&#963;&#949;&#969;&#957;_&#917;&#960;&#949;&#957;&#948;&#965;&#964;&#953;&#954;&#940;%20&#931;&#967;&#941;&#948;&#953;&#945;%20&#922;&#945;&#953;&#957;&#959;&#964;&#959;&#956;&#943;&#945;&#962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RCS7\EE\01-&#924;&#929;&#922;\&#928;&#955;&#951;&#961;&#959;&#966;&#972;&#961;&#951;&#963;&#951;%20&#917;&#916;\&#928;&#961;&#959;&#947;&#961;&#940;&#956;&#956;&#945;&#964;&#945;%20&#935;&#961;&#951;&#956;&#945;&#964;&#959;&#948;&#972;&#964;&#951;&#963;&#951;&#962;\&#917;&#931;&#928;&#913;%202014-2020\&#171;&#917;&#960;&#949;&#957;&#948;&#965;&#964;&#953;&#954;&#940;%20&#931;&#967;&#941;&#948;&#953;&#945;%20&#922;&#945;&#953;&#957;&#959;&#964;&#959;&#956;&#943;&#945;&#962;&#187;%20&#963;&#964;&#959;%20&#960;&#955;&#945;&#943;&#963;&#953;&#959;%20&#964;&#959;&#965;%20&#917;.&#928;.%20&#922;&#949;&#957;&#964;&#961;&#953;&#954;&#942;%20&#924;&#945;&#954;&#949;&#948;&#959;&#957;&#943;&#945;%202014-2020%20-%20&#922;&#969;&#948;&#953;&#954;&#972;&#962;%20&#928;&#961;&#972;&#963;&#954;&#955;&#951;&#963;&#951;&#962;%20189.1b\&#931;&#964;&#945;&#964;&#953;&#963;&#964;&#953;&#954;&#940;%20&#933;&#960;&#959;&#946;&#959;&#955;&#942;&#962;%20&#928;&#961;&#959;&#964;&#940;&#963;&#949;&#969;&#957;_&#917;&#960;&#949;&#957;&#948;&#965;&#964;&#953;&#954;&#940;%20&#931;&#967;&#941;&#948;&#953;&#945;%20&#922;&#945;&#953;&#957;&#959;&#964;&#959;&#956;&#943;&#945;&#962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[Στατιστικά Υποβολής Προτάσεων_Επενδυτικά Σχέδια Καινοτομίας.xlsx]Φύλλο2!Συγκεντρωτικός Πίνακας1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/>
              <a:t>Υποβολή Προτάσεων ανά Τμήμα ΑΠΘ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</c:pivotFmt>
      <c:pivotFmt>
        <c:idx val="20"/>
        <c:spPr>
          <a:solidFill>
            <a:schemeClr val="accent1"/>
          </a:solidFill>
          <a:ln>
            <a:noFill/>
          </a:ln>
          <a:effectLst/>
        </c:spPr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</c:pivotFmt>
      <c:pivotFmt>
        <c:idx val="22"/>
        <c:spPr>
          <a:solidFill>
            <a:schemeClr val="accent1"/>
          </a:solidFill>
          <a:ln>
            <a:noFill/>
          </a:ln>
          <a:effectLst/>
        </c:spPr>
      </c:pivotFmt>
      <c:pivotFmt>
        <c:idx val="23"/>
        <c:spPr>
          <a:solidFill>
            <a:schemeClr val="accent1"/>
          </a:solidFill>
          <a:ln>
            <a:noFill/>
          </a:ln>
          <a:effectLst/>
        </c:spPr>
      </c:pivotFmt>
      <c:pivotFmt>
        <c:idx val="24"/>
        <c:spPr>
          <a:solidFill>
            <a:schemeClr val="accent1"/>
          </a:solidFill>
          <a:ln>
            <a:noFill/>
          </a:ln>
          <a:effectLst/>
        </c:spPr>
      </c:pivotFmt>
      <c:pivotFmt>
        <c:idx val="2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chemeClr val="accent1"/>
          </a:solidFill>
          <a:ln>
            <a:noFill/>
          </a:ln>
          <a:effectLst/>
        </c:spPr>
      </c:pivotFmt>
      <c:pivotFmt>
        <c:idx val="27"/>
        <c:spPr>
          <a:solidFill>
            <a:schemeClr val="accent1"/>
          </a:solidFill>
          <a:ln>
            <a:noFill/>
          </a:ln>
          <a:effectLst/>
        </c:spPr>
      </c:pivotFmt>
      <c:pivotFmt>
        <c:idx val="28"/>
        <c:spPr>
          <a:solidFill>
            <a:schemeClr val="accent1"/>
          </a:solidFill>
          <a:ln>
            <a:noFill/>
          </a:ln>
          <a:effectLst/>
        </c:spPr>
      </c:pivotFmt>
      <c:pivotFmt>
        <c:idx val="29"/>
        <c:spPr>
          <a:solidFill>
            <a:schemeClr val="accent1"/>
          </a:solidFill>
          <a:ln>
            <a:noFill/>
          </a:ln>
          <a:effectLst/>
        </c:spPr>
      </c:pivotFmt>
      <c:pivotFmt>
        <c:idx val="30"/>
        <c:spPr>
          <a:solidFill>
            <a:schemeClr val="accent1"/>
          </a:solidFill>
          <a:ln>
            <a:noFill/>
          </a:ln>
          <a:effectLst/>
        </c:spPr>
      </c:pivotFmt>
      <c:pivotFmt>
        <c:idx val="31"/>
        <c:spPr>
          <a:solidFill>
            <a:schemeClr val="accent1"/>
          </a:solidFill>
          <a:ln>
            <a:noFill/>
          </a:ln>
          <a:effectLst/>
        </c:spPr>
      </c:pivotFmt>
      <c:pivotFmt>
        <c:idx val="32"/>
        <c:spPr>
          <a:solidFill>
            <a:schemeClr val="accent1"/>
          </a:solidFill>
          <a:ln>
            <a:noFill/>
          </a:ln>
          <a:effectLst/>
        </c:spPr>
      </c:pivotFmt>
      <c:pivotFmt>
        <c:idx val="33"/>
        <c:spPr>
          <a:solidFill>
            <a:schemeClr val="accent1"/>
          </a:solidFill>
          <a:ln>
            <a:noFill/>
          </a:ln>
          <a:effectLst/>
        </c:spPr>
      </c:pivotFmt>
      <c:pivotFmt>
        <c:idx val="34"/>
        <c:spPr>
          <a:solidFill>
            <a:schemeClr val="accent1"/>
          </a:solidFill>
          <a:ln>
            <a:noFill/>
          </a:ln>
          <a:effectLst/>
        </c:spPr>
      </c:pivotFmt>
      <c:pivotFmt>
        <c:idx val="35"/>
        <c:spPr>
          <a:solidFill>
            <a:schemeClr val="accent1"/>
          </a:solidFill>
          <a:ln>
            <a:noFill/>
          </a:ln>
          <a:effectLst/>
        </c:spPr>
      </c:pivotFmt>
      <c:pivotFmt>
        <c:idx val="36"/>
        <c:spPr>
          <a:solidFill>
            <a:schemeClr val="accent1"/>
          </a:solidFill>
          <a:ln>
            <a:noFill/>
          </a:ln>
          <a:effectLst/>
        </c:spPr>
      </c:pivotFmt>
      <c:pivotFmt>
        <c:idx val="37"/>
        <c:spPr>
          <a:solidFill>
            <a:schemeClr val="accent1"/>
          </a:solidFill>
          <a:ln>
            <a:noFill/>
          </a:ln>
          <a:effectLst/>
        </c:spPr>
      </c:pivotFmt>
      <c:pivotFmt>
        <c:idx val="38"/>
        <c:spPr>
          <a:solidFill>
            <a:schemeClr val="accent1"/>
          </a:solidFill>
          <a:ln>
            <a:noFill/>
          </a:ln>
          <a:effectLst/>
        </c:spPr>
      </c:pivotFmt>
      <c:pivotFmt>
        <c:idx val="39"/>
        <c:spPr>
          <a:solidFill>
            <a:schemeClr val="accent1"/>
          </a:solidFill>
          <a:ln>
            <a:noFill/>
          </a:ln>
          <a:effectLst/>
        </c:spPr>
      </c:pivotFmt>
      <c:pivotFmt>
        <c:idx val="40"/>
        <c:spPr>
          <a:solidFill>
            <a:schemeClr val="accent1"/>
          </a:solidFill>
          <a:ln>
            <a:noFill/>
          </a:ln>
          <a:effectLst/>
        </c:spPr>
      </c:pivotFmt>
      <c:pivotFmt>
        <c:idx val="41"/>
        <c:spPr>
          <a:solidFill>
            <a:schemeClr val="accent1"/>
          </a:solidFill>
          <a:ln>
            <a:noFill/>
          </a:ln>
          <a:effectLst/>
        </c:spPr>
      </c:pivotFmt>
      <c:pivotFmt>
        <c:idx val="42"/>
        <c:spPr>
          <a:solidFill>
            <a:schemeClr val="accent1"/>
          </a:solidFill>
          <a:ln>
            <a:noFill/>
          </a:ln>
          <a:effectLst/>
        </c:spPr>
      </c:pivotFmt>
      <c:pivotFmt>
        <c:idx val="43"/>
        <c:spPr>
          <a:solidFill>
            <a:schemeClr val="accent1"/>
          </a:solidFill>
          <a:ln>
            <a:noFill/>
          </a:ln>
          <a:effectLst/>
        </c:spPr>
      </c:pivotFmt>
      <c:pivotFmt>
        <c:idx val="44"/>
        <c:spPr>
          <a:solidFill>
            <a:schemeClr val="accent1"/>
          </a:solidFill>
          <a:ln>
            <a:noFill/>
          </a:ln>
          <a:effectLst/>
        </c:spPr>
      </c:pivotFmt>
      <c:pivotFmt>
        <c:idx val="45"/>
        <c:spPr>
          <a:solidFill>
            <a:schemeClr val="accent1"/>
          </a:solidFill>
          <a:ln>
            <a:noFill/>
          </a:ln>
          <a:effectLst/>
        </c:spPr>
      </c:pivotFmt>
      <c:pivotFmt>
        <c:idx val="46"/>
        <c:spPr>
          <a:solidFill>
            <a:schemeClr val="accent1"/>
          </a:solidFill>
          <a:ln>
            <a:noFill/>
          </a:ln>
          <a:effectLst/>
        </c:spPr>
      </c:pivotFmt>
      <c:pivotFmt>
        <c:idx val="47"/>
        <c:spPr>
          <a:solidFill>
            <a:schemeClr val="accent1"/>
          </a:solidFill>
          <a:ln>
            <a:noFill/>
          </a:ln>
          <a:effectLst/>
        </c:spPr>
      </c:pivotFmt>
      <c:pivotFmt>
        <c:idx val="48"/>
        <c:spPr>
          <a:solidFill>
            <a:schemeClr val="accent1"/>
          </a:solidFill>
          <a:ln>
            <a:noFill/>
          </a:ln>
          <a:effectLst/>
        </c:spPr>
      </c:pivotFmt>
      <c:pivotFmt>
        <c:idx val="49"/>
        <c:spPr>
          <a:solidFill>
            <a:schemeClr val="accent1"/>
          </a:solidFill>
          <a:ln>
            <a:noFill/>
          </a:ln>
          <a:effectLst/>
        </c:spPr>
      </c:pivotFmt>
      <c:pivotFmt>
        <c:idx val="5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1"/>
        <c:spPr>
          <a:solidFill>
            <a:schemeClr val="accent1"/>
          </a:solidFill>
          <a:ln>
            <a:noFill/>
          </a:ln>
          <a:effectLst/>
        </c:spPr>
      </c:pivotFmt>
      <c:pivotFmt>
        <c:idx val="52"/>
        <c:spPr>
          <a:solidFill>
            <a:schemeClr val="accent1"/>
          </a:solidFill>
          <a:ln>
            <a:noFill/>
          </a:ln>
          <a:effectLst/>
        </c:spPr>
      </c:pivotFmt>
      <c:pivotFmt>
        <c:idx val="53"/>
        <c:spPr>
          <a:solidFill>
            <a:schemeClr val="accent1"/>
          </a:solidFill>
          <a:ln>
            <a:noFill/>
          </a:ln>
          <a:effectLst/>
        </c:spPr>
      </c:pivotFmt>
      <c:pivotFmt>
        <c:idx val="54"/>
        <c:spPr>
          <a:solidFill>
            <a:schemeClr val="accent1"/>
          </a:solidFill>
          <a:ln>
            <a:noFill/>
          </a:ln>
          <a:effectLst/>
        </c:spPr>
      </c:pivotFmt>
      <c:pivotFmt>
        <c:idx val="55"/>
        <c:spPr>
          <a:solidFill>
            <a:schemeClr val="accent1"/>
          </a:solidFill>
          <a:ln>
            <a:noFill/>
          </a:ln>
          <a:effectLst/>
        </c:spPr>
      </c:pivotFmt>
      <c:pivotFmt>
        <c:idx val="56"/>
        <c:spPr>
          <a:solidFill>
            <a:schemeClr val="accent1"/>
          </a:solidFill>
          <a:ln>
            <a:noFill/>
          </a:ln>
          <a:effectLst/>
        </c:spPr>
      </c:pivotFmt>
      <c:pivotFmt>
        <c:idx val="57"/>
        <c:spPr>
          <a:solidFill>
            <a:schemeClr val="accent1"/>
          </a:solidFill>
          <a:ln>
            <a:noFill/>
          </a:ln>
          <a:effectLst/>
        </c:spPr>
      </c:pivotFmt>
      <c:pivotFmt>
        <c:idx val="58"/>
        <c:spPr>
          <a:solidFill>
            <a:schemeClr val="accent1"/>
          </a:solidFill>
          <a:ln>
            <a:noFill/>
          </a:ln>
          <a:effectLst/>
        </c:spPr>
      </c:pivotFmt>
      <c:pivotFmt>
        <c:idx val="59"/>
        <c:spPr>
          <a:solidFill>
            <a:schemeClr val="accent1"/>
          </a:solidFill>
          <a:ln>
            <a:noFill/>
          </a:ln>
          <a:effectLst/>
        </c:spPr>
      </c:pivotFmt>
      <c:pivotFmt>
        <c:idx val="60"/>
        <c:spPr>
          <a:solidFill>
            <a:schemeClr val="accent1"/>
          </a:solidFill>
          <a:ln>
            <a:noFill/>
          </a:ln>
          <a:effectLst/>
        </c:spPr>
      </c:pivotFmt>
      <c:pivotFmt>
        <c:idx val="61"/>
        <c:spPr>
          <a:solidFill>
            <a:schemeClr val="accent1"/>
          </a:solidFill>
          <a:ln>
            <a:noFill/>
          </a:ln>
          <a:effectLst/>
        </c:spPr>
      </c:pivotFmt>
      <c:pivotFmt>
        <c:idx val="62"/>
        <c:spPr>
          <a:solidFill>
            <a:schemeClr val="accent1"/>
          </a:solidFill>
          <a:ln>
            <a:noFill/>
          </a:ln>
          <a:effectLst/>
        </c:spPr>
      </c:pivotFmt>
      <c:pivotFmt>
        <c:idx val="63"/>
        <c:spPr>
          <a:solidFill>
            <a:schemeClr val="accent1"/>
          </a:solidFill>
          <a:ln>
            <a:noFill/>
          </a:ln>
          <a:effectLst/>
        </c:spPr>
      </c:pivotFmt>
      <c:pivotFmt>
        <c:idx val="64"/>
        <c:spPr>
          <a:solidFill>
            <a:schemeClr val="accent1"/>
          </a:solidFill>
          <a:ln>
            <a:noFill/>
          </a:ln>
          <a:effectLst/>
        </c:spPr>
      </c:pivotFmt>
      <c:pivotFmt>
        <c:idx val="65"/>
        <c:spPr>
          <a:solidFill>
            <a:schemeClr val="accent1"/>
          </a:solidFill>
          <a:ln>
            <a:noFill/>
          </a:ln>
          <a:effectLst/>
        </c:spPr>
      </c:pivotFmt>
      <c:pivotFmt>
        <c:idx val="66"/>
        <c:spPr>
          <a:solidFill>
            <a:schemeClr val="accent1"/>
          </a:solidFill>
          <a:ln>
            <a:noFill/>
          </a:ln>
          <a:effectLst/>
        </c:spPr>
      </c:pivotFmt>
      <c:pivotFmt>
        <c:idx val="67"/>
        <c:spPr>
          <a:solidFill>
            <a:schemeClr val="accent1"/>
          </a:solidFill>
          <a:ln>
            <a:noFill/>
          </a:ln>
          <a:effectLst/>
        </c:spPr>
      </c:pivotFmt>
      <c:pivotFmt>
        <c:idx val="68"/>
        <c:spPr>
          <a:solidFill>
            <a:schemeClr val="accent1"/>
          </a:solidFill>
          <a:ln>
            <a:noFill/>
          </a:ln>
          <a:effectLst/>
        </c:spPr>
      </c:pivotFmt>
      <c:pivotFmt>
        <c:idx val="69"/>
        <c:spPr>
          <a:solidFill>
            <a:schemeClr val="accent1"/>
          </a:solidFill>
          <a:ln>
            <a:noFill/>
          </a:ln>
          <a:effectLst/>
        </c:spPr>
      </c:pivotFmt>
      <c:pivotFmt>
        <c:idx val="70"/>
        <c:spPr>
          <a:solidFill>
            <a:schemeClr val="accent1"/>
          </a:solidFill>
          <a:ln>
            <a:noFill/>
          </a:ln>
          <a:effectLst/>
        </c:spPr>
      </c:pivotFmt>
      <c:pivotFmt>
        <c:idx val="71"/>
        <c:spPr>
          <a:solidFill>
            <a:schemeClr val="accent1"/>
          </a:solidFill>
          <a:ln>
            <a:noFill/>
          </a:ln>
          <a:effectLst/>
        </c:spPr>
      </c:pivotFmt>
      <c:pivotFmt>
        <c:idx val="72"/>
        <c:spPr>
          <a:solidFill>
            <a:schemeClr val="accent1"/>
          </a:solidFill>
          <a:ln>
            <a:noFill/>
          </a:ln>
          <a:effectLst/>
        </c:spPr>
      </c:pivotFmt>
      <c:pivotFmt>
        <c:idx val="73"/>
        <c:spPr>
          <a:solidFill>
            <a:schemeClr val="accent1"/>
          </a:solidFill>
          <a:ln>
            <a:noFill/>
          </a:ln>
          <a:effectLst/>
        </c:spPr>
      </c:pivotFmt>
      <c:pivotFmt>
        <c:idx val="74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Φύλλο2!$B$1</c:f>
              <c:strCache>
                <c:ptCount val="1"/>
                <c:pt idx="0">
                  <c:v>Άθροισμα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425-4F9D-92F5-8AD03F488CA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425-4F9D-92F5-8AD03F488CA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425-4F9D-92F5-8AD03F488CA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425-4F9D-92F5-8AD03F488CA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425-4F9D-92F5-8AD03F488CA6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425-4F9D-92F5-8AD03F488CA6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425-4F9D-92F5-8AD03F488CA6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425-4F9D-92F5-8AD03F488CA6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4425-4F9D-92F5-8AD03F488CA6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4425-4F9D-92F5-8AD03F488CA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4425-4F9D-92F5-8AD03F488CA6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4425-4F9D-92F5-8AD03F488CA6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4425-4F9D-92F5-8AD03F488CA6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4425-4F9D-92F5-8AD03F488CA6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4425-4F9D-92F5-8AD03F488CA6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4425-4F9D-92F5-8AD03F488CA6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4425-4F9D-92F5-8AD03F488CA6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4425-4F9D-92F5-8AD03F488CA6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4425-4F9D-92F5-8AD03F488CA6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4425-4F9D-92F5-8AD03F488CA6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3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4425-4F9D-92F5-8AD03F488CA6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4425-4F9D-92F5-8AD03F488CA6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5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4425-4F9D-92F5-8AD03F488CA6}"/>
              </c:ext>
            </c:extLst>
          </c:dPt>
          <c:dPt>
            <c:idx val="23"/>
            <c:invertIfNegative val="0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4425-4F9D-92F5-8AD03F488CA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Φύλλο2!$A$2:$A$28</c:f>
              <c:multiLvlStrCache>
                <c:ptCount val="24"/>
                <c:lvl>
                  <c:pt idx="0">
                    <c:v>ΓΕΩΠΟΝΙΑΣ</c:v>
                  </c:pt>
                  <c:pt idx="1">
                    <c:v>ΙΑΤΡΙΚΗΣ</c:v>
                  </c:pt>
                  <c:pt idx="2">
                    <c:v>ΓΕΩΛΟΓΙΑΣ</c:v>
                  </c:pt>
                  <c:pt idx="3">
                    <c:v>ΜΗΧΑΝΟΛΟΓΩΝ ΜΗΧΑΝΙΚΩΝ</c:v>
                  </c:pt>
                  <c:pt idx="4">
                    <c:v>ΔΑΣΟΛΟΓΙΑΣ &amp; ΦΥΣΙΚΟΥ ΠΕΡΙΒΑΛΛΟΝΤΟΣ</c:v>
                  </c:pt>
                  <c:pt idx="5">
                    <c:v>ΑΡΧΙΤΕΚΤΟΝΩΝ ΜΗΧΑΝΙΚΩΝ</c:v>
                  </c:pt>
                  <c:pt idx="6">
                    <c:v>ΔΗΜΟΣΙΟΓΡΑΦΙΑΣ &amp; ΜΕΣΩΝ ΜΑΖΙΚΗΣ ΕΠΙΚΟΙΝΩΝΙΑΣ</c:v>
                  </c:pt>
                  <c:pt idx="7">
                    <c:v>ΕΠΙΣΤΗΜΗΣ ΦΥΣΙΚΗΣ ΑΓΩΓΗΣ &amp; ΑΘΛΗΤΙΣΜΟΥ (ΘΕΣ-ΝΙΚΗΣ)</c:v>
                  </c:pt>
                  <c:pt idx="8">
                    <c:v>ΟΙΚΟΝΟΜΙΚΩΝ ΕΠΙΣΤΗΜΩΝ</c:v>
                  </c:pt>
                  <c:pt idx="9">
                    <c:v>ΗΛΕΚΤΡΟΛΟΓΩΝ ΜΗΧΑΝΙΚΩΝ &amp; ΜΗΧΑΝΙΚΩΝ ΥΠΟΛΟΓΙΣΤΩΝ</c:v>
                  </c:pt>
                  <c:pt idx="10">
                    <c:v>ΓΕΩΛΟΓΙΑΣ</c:v>
                  </c:pt>
                  <c:pt idx="11">
                    <c:v>ΜΗΧΑΝΙΚΩΝ ΧΩΡΟΤΑΞΙΑΣ ΚΑΙ ΑΝΑΠΤΥΞΗΣ</c:v>
                  </c:pt>
                  <c:pt idx="12">
                    <c:v>ΙΑΤΡΙΚΗΣ</c:v>
                  </c:pt>
                  <c:pt idx="13">
                    <c:v>ΑΓΡΟΝΟΜΩΝ &amp; ΤΟΠΟΓΡΑΦΩΝ ΜΗΧΑΝΙΚΩΝ</c:v>
                  </c:pt>
                  <c:pt idx="14">
                    <c:v>ΒΙΟΛΟΓΙΑΣ</c:v>
                  </c:pt>
                  <c:pt idx="15">
                    <c:v>ΧΗΜΙΚΩΝ ΜΗΧΑΝΙΚΩΝ</c:v>
                  </c:pt>
                  <c:pt idx="16">
                    <c:v>ΦΑΡΜΑΚΕΥΤΙΚΗΣ</c:v>
                  </c:pt>
                  <c:pt idx="17">
                    <c:v>ΠΛΗΡΟΦΟΡΙΚΗΣ</c:v>
                  </c:pt>
                  <c:pt idx="18">
                    <c:v>ΦΥΣΙΚΗΣ</c:v>
                  </c:pt>
                  <c:pt idx="19">
                    <c:v>ΚΤΗΝΙΑΤΡΙΚΗΣ</c:v>
                  </c:pt>
                  <c:pt idx="20">
                    <c:v>ΜΗΧΑΝΟΛΟΓΩΝ ΜΗΧΑΝΙΚΩΝ</c:v>
                  </c:pt>
                  <c:pt idx="21">
                    <c:v>ΠΟΛΙΤΙΚΩΝ ΜΗΧΑΝΙΚΩΝ</c:v>
                  </c:pt>
                  <c:pt idx="22">
                    <c:v>ΓΕΩΠΟΝΙΑΣ</c:v>
                  </c:pt>
                  <c:pt idx="23">
                    <c:v>ΧΗΜΕΙΑΣ</c:v>
                  </c:pt>
                </c:lvl>
                <c:lvl>
                  <c:pt idx="0">
                    <c:v>Υπεργολάβος</c:v>
                  </c:pt>
                  <c:pt idx="4">
                    <c:v>Συνεργαζόμενος</c:v>
                  </c:pt>
                </c:lvl>
              </c:multiLvlStrCache>
            </c:multiLvlStrRef>
          </c:cat>
          <c:val>
            <c:numRef>
              <c:f>Φύλλο2!$B$2:$B$28</c:f>
              <c:numCache>
                <c:formatCode>General</c:formatCode>
                <c:ptCount val="2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3</c:v>
                </c:pt>
                <c:pt idx="13">
                  <c:v>3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7</c:v>
                </c:pt>
                <c:pt idx="18">
                  <c:v>8</c:v>
                </c:pt>
                <c:pt idx="19">
                  <c:v>9</c:v>
                </c:pt>
                <c:pt idx="20">
                  <c:v>10</c:v>
                </c:pt>
                <c:pt idx="21">
                  <c:v>11</c:v>
                </c:pt>
                <c:pt idx="22">
                  <c:v>13</c:v>
                </c:pt>
                <c:pt idx="2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E6-46E9-81E3-2E64DDC4CA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47149776"/>
        <c:axId val="547145464"/>
      </c:barChart>
      <c:catAx>
        <c:axId val="547149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547145464"/>
        <c:crosses val="autoZero"/>
        <c:auto val="1"/>
        <c:lblAlgn val="ctr"/>
        <c:lblOffset val="100"/>
        <c:noMultiLvlLbl val="0"/>
      </c:catAx>
      <c:valAx>
        <c:axId val="5471454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547149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[Στατιστικά Υποβολής Προτάσεων_Επενδυτικά Σχέδια Καινοτομίας.xlsx]Φύλλο3!Συγκεντρωτικός Πίνακας2</c:name>
    <c:fmtId val="1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/>
              <a:t>Υποβολή Προτάσεων ανά Σχολή ΑΠΘ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 w="12700">
              <a:solidFill>
                <a:schemeClr val="tx1"/>
              </a:solidFill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  <a:alpha val="96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  <c:dLblPos val="bestFit"/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 w="12700">
              <a:solidFill>
                <a:schemeClr val="tx1"/>
              </a:solidFill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  <a:alpha val="96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  <c:dLblPos val="bestFit"/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 w="12700">
              <a:solidFill>
                <a:schemeClr val="tx1"/>
              </a:solidFill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  <a:alpha val="96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  <c:dLblPos val="bestFit"/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Φύλλο3!$B$1</c:f>
              <c:strCache>
                <c:ptCount val="1"/>
                <c:pt idx="0">
                  <c:v>Άθροισμα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FB5-4174-943B-49854521298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FB5-4174-943B-49854521298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FB5-4174-943B-49854521298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FB5-4174-943B-49854521298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FB5-4174-943B-49854521298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FB5-4174-943B-49854521298D}"/>
              </c:ext>
            </c:extLst>
          </c:dPt>
          <c:dLbls>
            <c:numFmt formatCode="0%" sourceLinked="0"/>
            <c:spPr>
              <a:noFill/>
              <a:ln w="1270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  <a:alpha val="96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Φύλλο3!$A$2:$A$8</c:f>
              <c:strCache>
                <c:ptCount val="6"/>
                <c:pt idx="0">
                  <c:v>ΓΕΩΠΟΝΙΑΣ, ΔΑΣΟΛΟΓΙΑΣ &amp; ΦΥΣΙΚΟΥ ΠΕΡΙΒΑΛΛΟΝΤΟΣ</c:v>
                </c:pt>
                <c:pt idx="1">
                  <c:v>ΕΠΙΣΤΗΜΩΝ ΥΓΕΙΑΣ</c:v>
                </c:pt>
                <c:pt idx="2">
                  <c:v>ΕΠΙΣΤΗΜΩΝ ΦΥΣΙΚΗΣ ΑΓΩΓΗΣ ΚΑΙ ΑΘΛΗΤΙΣΜΟΥ</c:v>
                </c:pt>
                <c:pt idx="3">
                  <c:v>ΘΕΤΙΚΩΝ ΕΠΙΣΤΗΜΩΝ</c:v>
                </c:pt>
                <c:pt idx="4">
                  <c:v>ΟΙΚΟΝΟΜΙΚΩΝ ΚΑΙ ΠΟΛΙΤΙΚΩΝ ΕΠΙΣΤΗΜΩΝ</c:v>
                </c:pt>
                <c:pt idx="5">
                  <c:v>ΠΟΛΥΤΕΧΝΙΚΗ</c:v>
                </c:pt>
              </c:strCache>
            </c:strRef>
          </c:cat>
          <c:val>
            <c:numRef>
              <c:f>Φύλλο3!$B$2:$B$8</c:f>
              <c:numCache>
                <c:formatCode>General</c:formatCode>
                <c:ptCount val="6"/>
                <c:pt idx="0">
                  <c:v>15</c:v>
                </c:pt>
                <c:pt idx="1">
                  <c:v>18</c:v>
                </c:pt>
                <c:pt idx="2">
                  <c:v>2</c:v>
                </c:pt>
                <c:pt idx="3">
                  <c:v>37</c:v>
                </c:pt>
                <c:pt idx="4">
                  <c:v>4</c:v>
                </c:pt>
                <c:pt idx="5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FB5-4174-943B-4985452129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[Στατιστικά Υποβολής Προτάσεων_Επενδυτικά Σχέδια Καινοτομίας.xlsx]Φύλλο4!Συγκεντρωτικός Πίνακας3</c:name>
    <c:fmtId val="1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/>
              <a:t>Εγκεκριμένες Προτάσεις ανά Τμήμα ΑΠΘ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</c:pivotFmt>
      <c:pivotFmt>
        <c:idx val="20"/>
        <c:spPr>
          <a:solidFill>
            <a:schemeClr val="accent1"/>
          </a:solidFill>
          <a:ln>
            <a:noFill/>
          </a:ln>
          <a:effectLst/>
        </c:spPr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chemeClr val="accent1"/>
          </a:solidFill>
          <a:ln>
            <a:noFill/>
          </a:ln>
          <a:effectLst/>
        </c:spPr>
      </c:pivotFmt>
      <c:pivotFmt>
        <c:idx val="23"/>
        <c:spPr>
          <a:solidFill>
            <a:schemeClr val="accent1"/>
          </a:solidFill>
          <a:ln>
            <a:noFill/>
          </a:ln>
          <a:effectLst/>
        </c:spPr>
      </c:pivotFmt>
      <c:pivotFmt>
        <c:idx val="24"/>
        <c:spPr>
          <a:solidFill>
            <a:schemeClr val="accent1"/>
          </a:solidFill>
          <a:ln>
            <a:noFill/>
          </a:ln>
          <a:effectLst/>
        </c:spPr>
      </c:pivotFmt>
      <c:pivotFmt>
        <c:idx val="25"/>
        <c:spPr>
          <a:solidFill>
            <a:schemeClr val="accent1"/>
          </a:solidFill>
          <a:ln>
            <a:noFill/>
          </a:ln>
          <a:effectLst/>
        </c:spPr>
      </c:pivotFmt>
      <c:pivotFmt>
        <c:idx val="26"/>
        <c:spPr>
          <a:solidFill>
            <a:schemeClr val="accent1"/>
          </a:solidFill>
          <a:ln>
            <a:noFill/>
          </a:ln>
          <a:effectLst/>
        </c:spPr>
      </c:pivotFmt>
      <c:pivotFmt>
        <c:idx val="27"/>
        <c:spPr>
          <a:solidFill>
            <a:schemeClr val="accent1"/>
          </a:solidFill>
          <a:ln>
            <a:noFill/>
          </a:ln>
          <a:effectLst/>
        </c:spPr>
      </c:pivotFmt>
      <c:pivotFmt>
        <c:idx val="28"/>
        <c:spPr>
          <a:solidFill>
            <a:schemeClr val="accent1"/>
          </a:solidFill>
          <a:ln>
            <a:noFill/>
          </a:ln>
          <a:effectLst/>
        </c:spPr>
      </c:pivotFmt>
      <c:pivotFmt>
        <c:idx val="29"/>
        <c:spPr>
          <a:solidFill>
            <a:schemeClr val="accent1"/>
          </a:solidFill>
          <a:ln>
            <a:noFill/>
          </a:ln>
          <a:effectLst/>
        </c:spPr>
      </c:pivotFmt>
      <c:pivotFmt>
        <c:idx val="30"/>
        <c:spPr>
          <a:solidFill>
            <a:schemeClr val="accent1"/>
          </a:solidFill>
          <a:ln>
            <a:noFill/>
          </a:ln>
          <a:effectLst/>
        </c:spPr>
      </c:pivotFmt>
      <c:pivotFmt>
        <c:idx val="31"/>
        <c:spPr>
          <a:solidFill>
            <a:schemeClr val="accent1"/>
          </a:solidFill>
          <a:ln>
            <a:noFill/>
          </a:ln>
          <a:effectLst/>
        </c:spPr>
      </c:pivotFmt>
      <c:pivotFmt>
        <c:idx val="32"/>
        <c:spPr>
          <a:solidFill>
            <a:schemeClr val="accent1"/>
          </a:solidFill>
          <a:ln>
            <a:noFill/>
          </a:ln>
          <a:effectLst/>
        </c:spPr>
      </c:pivotFmt>
      <c:pivotFmt>
        <c:idx val="33"/>
        <c:spPr>
          <a:solidFill>
            <a:schemeClr val="accent1"/>
          </a:solidFill>
          <a:ln>
            <a:noFill/>
          </a:ln>
          <a:effectLst/>
        </c:spPr>
      </c:pivotFmt>
      <c:pivotFmt>
        <c:idx val="34"/>
        <c:spPr>
          <a:solidFill>
            <a:schemeClr val="accent1"/>
          </a:solidFill>
          <a:ln>
            <a:noFill/>
          </a:ln>
          <a:effectLst/>
        </c:spPr>
      </c:pivotFmt>
      <c:pivotFmt>
        <c:idx val="35"/>
        <c:spPr>
          <a:solidFill>
            <a:schemeClr val="accent1"/>
          </a:solidFill>
          <a:ln>
            <a:noFill/>
          </a:ln>
          <a:effectLst/>
        </c:spPr>
      </c:pivotFmt>
      <c:pivotFmt>
        <c:idx val="36"/>
        <c:spPr>
          <a:solidFill>
            <a:schemeClr val="accent1"/>
          </a:solidFill>
          <a:ln>
            <a:noFill/>
          </a:ln>
          <a:effectLst/>
        </c:spPr>
      </c:pivotFmt>
      <c:pivotFmt>
        <c:idx val="37"/>
        <c:spPr>
          <a:solidFill>
            <a:schemeClr val="accent1"/>
          </a:solidFill>
          <a:ln>
            <a:noFill/>
          </a:ln>
          <a:effectLst/>
        </c:spPr>
      </c:pivotFmt>
      <c:pivotFmt>
        <c:idx val="38"/>
        <c:spPr>
          <a:solidFill>
            <a:schemeClr val="accent1"/>
          </a:solidFill>
          <a:ln>
            <a:noFill/>
          </a:ln>
          <a:effectLst/>
        </c:spPr>
      </c:pivotFmt>
      <c:pivotFmt>
        <c:idx val="39"/>
        <c:spPr>
          <a:solidFill>
            <a:schemeClr val="accent1"/>
          </a:solidFill>
          <a:ln>
            <a:noFill/>
          </a:ln>
          <a:effectLst/>
        </c:spPr>
      </c:pivotFmt>
      <c:pivotFmt>
        <c:idx val="40"/>
        <c:spPr>
          <a:solidFill>
            <a:schemeClr val="accent1"/>
          </a:solidFill>
          <a:ln>
            <a:noFill/>
          </a:ln>
          <a:effectLst/>
        </c:spPr>
      </c:pivotFmt>
      <c:pivotFmt>
        <c:idx val="41"/>
        <c:spPr>
          <a:solidFill>
            <a:schemeClr val="accent1"/>
          </a:solidFill>
          <a:ln>
            <a:noFill/>
          </a:ln>
          <a:effectLst/>
        </c:spPr>
      </c:pivotFmt>
      <c:pivotFmt>
        <c:idx val="4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3"/>
        <c:spPr>
          <a:solidFill>
            <a:schemeClr val="accent1"/>
          </a:solidFill>
          <a:ln>
            <a:noFill/>
          </a:ln>
          <a:effectLst/>
        </c:spPr>
      </c:pivotFmt>
      <c:pivotFmt>
        <c:idx val="44"/>
        <c:spPr>
          <a:solidFill>
            <a:schemeClr val="accent1"/>
          </a:solidFill>
          <a:ln>
            <a:noFill/>
          </a:ln>
          <a:effectLst/>
        </c:spPr>
      </c:pivotFmt>
      <c:pivotFmt>
        <c:idx val="45"/>
        <c:spPr>
          <a:solidFill>
            <a:schemeClr val="accent1"/>
          </a:solidFill>
          <a:ln>
            <a:noFill/>
          </a:ln>
          <a:effectLst/>
        </c:spPr>
      </c:pivotFmt>
      <c:pivotFmt>
        <c:idx val="46"/>
        <c:spPr>
          <a:solidFill>
            <a:schemeClr val="accent1"/>
          </a:solidFill>
          <a:ln>
            <a:noFill/>
          </a:ln>
          <a:effectLst/>
        </c:spPr>
      </c:pivotFmt>
      <c:pivotFmt>
        <c:idx val="47"/>
        <c:spPr>
          <a:solidFill>
            <a:schemeClr val="accent1"/>
          </a:solidFill>
          <a:ln>
            <a:noFill/>
          </a:ln>
          <a:effectLst/>
        </c:spPr>
      </c:pivotFmt>
      <c:pivotFmt>
        <c:idx val="48"/>
        <c:spPr>
          <a:solidFill>
            <a:schemeClr val="accent1"/>
          </a:solidFill>
          <a:ln>
            <a:noFill/>
          </a:ln>
          <a:effectLst/>
        </c:spPr>
      </c:pivotFmt>
      <c:pivotFmt>
        <c:idx val="49"/>
        <c:spPr>
          <a:solidFill>
            <a:schemeClr val="accent1"/>
          </a:solidFill>
          <a:ln>
            <a:noFill/>
          </a:ln>
          <a:effectLst/>
        </c:spPr>
      </c:pivotFmt>
      <c:pivotFmt>
        <c:idx val="50"/>
        <c:spPr>
          <a:solidFill>
            <a:schemeClr val="accent1"/>
          </a:solidFill>
          <a:ln>
            <a:noFill/>
          </a:ln>
          <a:effectLst/>
        </c:spPr>
      </c:pivotFmt>
      <c:pivotFmt>
        <c:idx val="51"/>
        <c:spPr>
          <a:solidFill>
            <a:schemeClr val="accent1"/>
          </a:solidFill>
          <a:ln>
            <a:noFill/>
          </a:ln>
          <a:effectLst/>
        </c:spPr>
      </c:pivotFmt>
      <c:pivotFmt>
        <c:idx val="52"/>
        <c:spPr>
          <a:solidFill>
            <a:schemeClr val="accent1"/>
          </a:solidFill>
          <a:ln>
            <a:noFill/>
          </a:ln>
          <a:effectLst/>
        </c:spPr>
      </c:pivotFmt>
      <c:pivotFmt>
        <c:idx val="53"/>
        <c:spPr>
          <a:solidFill>
            <a:schemeClr val="accent1"/>
          </a:solidFill>
          <a:ln>
            <a:noFill/>
          </a:ln>
          <a:effectLst/>
        </c:spPr>
      </c:pivotFmt>
      <c:pivotFmt>
        <c:idx val="54"/>
        <c:spPr>
          <a:solidFill>
            <a:schemeClr val="accent1"/>
          </a:solidFill>
          <a:ln>
            <a:noFill/>
          </a:ln>
          <a:effectLst/>
        </c:spPr>
      </c:pivotFmt>
      <c:pivotFmt>
        <c:idx val="55"/>
        <c:spPr>
          <a:solidFill>
            <a:schemeClr val="accent1"/>
          </a:solidFill>
          <a:ln>
            <a:noFill/>
          </a:ln>
          <a:effectLst/>
        </c:spPr>
      </c:pivotFmt>
      <c:pivotFmt>
        <c:idx val="56"/>
        <c:spPr>
          <a:solidFill>
            <a:schemeClr val="accent1"/>
          </a:solidFill>
          <a:ln>
            <a:noFill/>
          </a:ln>
          <a:effectLst/>
        </c:spPr>
      </c:pivotFmt>
      <c:pivotFmt>
        <c:idx val="57"/>
        <c:spPr>
          <a:solidFill>
            <a:schemeClr val="accent1"/>
          </a:solidFill>
          <a:ln>
            <a:noFill/>
          </a:ln>
          <a:effectLst/>
        </c:spPr>
      </c:pivotFmt>
      <c:pivotFmt>
        <c:idx val="58"/>
        <c:spPr>
          <a:solidFill>
            <a:schemeClr val="accent1"/>
          </a:solidFill>
          <a:ln>
            <a:noFill/>
          </a:ln>
          <a:effectLst/>
        </c:spPr>
      </c:pivotFmt>
      <c:pivotFmt>
        <c:idx val="59"/>
        <c:spPr>
          <a:solidFill>
            <a:schemeClr val="accent1"/>
          </a:solidFill>
          <a:ln>
            <a:noFill/>
          </a:ln>
          <a:effectLst/>
        </c:spPr>
      </c:pivotFmt>
      <c:pivotFmt>
        <c:idx val="60"/>
        <c:spPr>
          <a:solidFill>
            <a:schemeClr val="accent1"/>
          </a:solidFill>
          <a:ln>
            <a:noFill/>
          </a:ln>
          <a:effectLst/>
        </c:spPr>
      </c:pivotFmt>
      <c:pivotFmt>
        <c:idx val="61"/>
        <c:spPr>
          <a:solidFill>
            <a:schemeClr val="accent1"/>
          </a:solidFill>
          <a:ln>
            <a:noFill/>
          </a:ln>
          <a:effectLst/>
        </c:spPr>
      </c:pivotFmt>
      <c:pivotFmt>
        <c:idx val="62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Φύλλο4!$B$3</c:f>
              <c:strCache>
                <c:ptCount val="1"/>
                <c:pt idx="0">
                  <c:v>Άθροισμα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502-424F-81E1-76FA84A2241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502-424F-81E1-76FA84A2241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502-424F-81E1-76FA84A2241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502-424F-81E1-76FA84A2241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502-424F-81E1-76FA84A2241B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502-424F-81E1-76FA84A2241B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6502-424F-81E1-76FA84A2241B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6502-424F-81E1-76FA84A2241B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6502-424F-81E1-76FA84A2241B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6502-424F-81E1-76FA84A2241B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6502-424F-81E1-76FA84A2241B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6502-424F-81E1-76FA84A2241B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6502-424F-81E1-76FA84A2241B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6502-424F-81E1-76FA84A2241B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6502-424F-81E1-76FA84A2241B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6502-424F-81E1-76FA84A2241B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6502-424F-81E1-76FA84A2241B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6502-424F-81E1-76FA84A2241B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6502-424F-81E1-76FA84A2241B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6502-424F-81E1-76FA84A2241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Φύλλο4!$A$4:$A$24</c:f>
              <c:strCache>
                <c:ptCount val="20"/>
                <c:pt idx="0">
                  <c:v>ΔΗΜΟΣΙΟΓΡΑΦΙΑΣ &amp; ΜΕΣΩΝ ΜΑΖΙΚΗΣ ΕΠΙΚΟΙΝΩΝΙΑΣ</c:v>
                </c:pt>
                <c:pt idx="1">
                  <c:v>ΕΠΙΣΤΗΜΗΣ ΦΥΣΙΚΗΣ ΑΓΩΓΗΣ &amp; ΑΘΛΗΤΙΣΜΟΥ (ΘΕΣ-ΝΙΚΗΣ)</c:v>
                </c:pt>
                <c:pt idx="2">
                  <c:v>ΑΡΧΙΤΕΚΤΟΝΩΝ ΜΗΧΑΝΙΚΩΝ</c:v>
                </c:pt>
                <c:pt idx="3">
                  <c:v>ΗΛΕΚΤΡΟΛΟΓΩΝ ΜΗΧΑΝΙΚΩΝ &amp; ΜΗΧΑΝΙΚΩΝ ΥΠΟΛΟΓΙΣΤΩΝ</c:v>
                </c:pt>
                <c:pt idx="4">
                  <c:v>ΦΥΣΙΚΗΣ</c:v>
                </c:pt>
                <c:pt idx="5">
                  <c:v>ΔΑΣΟΛΟΓΙΑΣ &amp; ΦΥΣΙΚΟΥ ΠΕΡΙΒΑΛΛΟΝΤΟΣ</c:v>
                </c:pt>
                <c:pt idx="6">
                  <c:v>ΦΑΡΜΑΚΕΥΤΙΚΗΣ</c:v>
                </c:pt>
                <c:pt idx="7">
                  <c:v>ΜΗΧΑΝΙΚΩΝ ΧΩΡΟΤΑΞΙΑΣ ΚΑΙ ΑΝΑΠΤΥΞΗΣ</c:v>
                </c:pt>
                <c:pt idx="8">
                  <c:v>ΓΕΩΛΟΓΙΑΣ</c:v>
                </c:pt>
                <c:pt idx="9">
                  <c:v>ΟΙΚΟΝΟΜΙΚΩΝ ΕΠΙΣΤΗΜΩΝ</c:v>
                </c:pt>
                <c:pt idx="10">
                  <c:v>ΒΙΟΛΟΓΙΑΣ</c:v>
                </c:pt>
                <c:pt idx="11">
                  <c:v>ΑΓΡΟΝΟΜΩΝ &amp; ΤΟΠΟΓΡΑΦΩΝ ΜΗΧΑΝΙΚΩΝ</c:v>
                </c:pt>
                <c:pt idx="12">
                  <c:v>ΙΑΤΡΙΚΗΣ</c:v>
                </c:pt>
                <c:pt idx="13">
                  <c:v>ΧΗΜΙΚΩΝ ΜΗΧΑΝΙΚΩΝ</c:v>
                </c:pt>
                <c:pt idx="14">
                  <c:v>ΠΛΗΡΟΦΟΡΙΚΗΣ</c:v>
                </c:pt>
                <c:pt idx="15">
                  <c:v>ΚΤΗΝΙΑΤΡΙΚΗΣ</c:v>
                </c:pt>
                <c:pt idx="16">
                  <c:v>ΓΕΩΠΟΝΙΑΣ</c:v>
                </c:pt>
                <c:pt idx="17">
                  <c:v>ΜΗΧΑΝΟΛΟΓΩΝ ΜΗΧΑΝΙΚΩΝ</c:v>
                </c:pt>
                <c:pt idx="18">
                  <c:v>ΠΟΛΙΤΙΚΩΝ ΜΗΧΑΝΙΚΩΝ</c:v>
                </c:pt>
                <c:pt idx="19">
                  <c:v>ΧΗΜΕΙΑΣ</c:v>
                </c:pt>
              </c:strCache>
            </c:strRef>
          </c:cat>
          <c:val>
            <c:numRef>
              <c:f>Φύλλο4!$B$4:$B$24</c:f>
              <c:numCache>
                <c:formatCode>General</c:formatCode>
                <c:ptCount val="2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3</c:v>
                </c:pt>
                <c:pt idx="13">
                  <c:v>4</c:v>
                </c:pt>
                <c:pt idx="14">
                  <c:v>5</c:v>
                </c:pt>
                <c:pt idx="15">
                  <c:v>6</c:v>
                </c:pt>
                <c:pt idx="16">
                  <c:v>8</c:v>
                </c:pt>
                <c:pt idx="17">
                  <c:v>8</c:v>
                </c:pt>
                <c:pt idx="18">
                  <c:v>9</c:v>
                </c:pt>
                <c:pt idx="1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6502-424F-81E1-76FA84A224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60698024"/>
        <c:axId val="460695280"/>
      </c:barChart>
      <c:catAx>
        <c:axId val="460698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460695280"/>
        <c:crosses val="autoZero"/>
        <c:auto val="1"/>
        <c:lblAlgn val="ctr"/>
        <c:lblOffset val="100"/>
        <c:noMultiLvlLbl val="0"/>
      </c:catAx>
      <c:valAx>
        <c:axId val="46069528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460698024"/>
        <c:crosses val="max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[Στατιστικά Υποβολής Προτάσεων_Επενδυτικά Σχέδια Καινοτομίας.xlsx]Φύλλο8!Συγκεντρωτικός Πίνακας1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/>
              <a:t>Προϋπολογισμός</a:t>
            </a:r>
            <a:r>
              <a:rPr lang="el-GR" b="1" baseline="0"/>
              <a:t> Εγκεκριμένων Προτάσεων ανά Τμήμα ΑΠΘ</a:t>
            </a:r>
            <a:endParaRPr lang="el-GR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#,##0\ &quot;€&quot;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#,##0\ &quot;€&quot;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</c:pivotFmt>
      <c:pivotFmt>
        <c:idx val="20"/>
        <c:spPr>
          <a:solidFill>
            <a:schemeClr val="accent1"/>
          </a:solidFill>
          <a:ln>
            <a:noFill/>
          </a:ln>
          <a:effectLst/>
        </c:spPr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</c:pivotFmt>
      <c:pivotFmt>
        <c:idx val="2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#,##0\ &quot;€&quot;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chemeClr val="accent1"/>
          </a:solidFill>
          <a:ln>
            <a:noFill/>
          </a:ln>
          <a:effectLst/>
        </c:spPr>
      </c:pivotFmt>
      <c:pivotFmt>
        <c:idx val="24"/>
        <c:spPr>
          <a:solidFill>
            <a:schemeClr val="accent1"/>
          </a:solidFill>
          <a:ln>
            <a:noFill/>
          </a:ln>
          <a:effectLst/>
        </c:spPr>
      </c:pivotFmt>
      <c:pivotFmt>
        <c:idx val="25"/>
        <c:spPr>
          <a:solidFill>
            <a:schemeClr val="accent1"/>
          </a:solidFill>
          <a:ln>
            <a:noFill/>
          </a:ln>
          <a:effectLst/>
        </c:spPr>
      </c:pivotFmt>
      <c:pivotFmt>
        <c:idx val="26"/>
        <c:spPr>
          <a:solidFill>
            <a:schemeClr val="accent1"/>
          </a:solidFill>
          <a:ln>
            <a:noFill/>
          </a:ln>
          <a:effectLst/>
        </c:spPr>
      </c:pivotFmt>
      <c:pivotFmt>
        <c:idx val="27"/>
        <c:spPr>
          <a:solidFill>
            <a:schemeClr val="accent1"/>
          </a:solidFill>
          <a:ln>
            <a:noFill/>
          </a:ln>
          <a:effectLst/>
        </c:spPr>
      </c:pivotFmt>
      <c:pivotFmt>
        <c:idx val="28"/>
        <c:spPr>
          <a:solidFill>
            <a:schemeClr val="accent1"/>
          </a:solidFill>
          <a:ln>
            <a:noFill/>
          </a:ln>
          <a:effectLst/>
        </c:spPr>
      </c:pivotFmt>
      <c:pivotFmt>
        <c:idx val="29"/>
        <c:spPr>
          <a:solidFill>
            <a:schemeClr val="accent1"/>
          </a:solidFill>
          <a:ln>
            <a:noFill/>
          </a:ln>
          <a:effectLst/>
        </c:spPr>
      </c:pivotFmt>
      <c:pivotFmt>
        <c:idx val="30"/>
        <c:spPr>
          <a:solidFill>
            <a:schemeClr val="accent1"/>
          </a:solidFill>
          <a:ln>
            <a:noFill/>
          </a:ln>
          <a:effectLst/>
        </c:spPr>
      </c:pivotFmt>
      <c:pivotFmt>
        <c:idx val="31"/>
        <c:spPr>
          <a:solidFill>
            <a:schemeClr val="accent1"/>
          </a:solidFill>
          <a:ln>
            <a:noFill/>
          </a:ln>
          <a:effectLst/>
        </c:spPr>
      </c:pivotFmt>
      <c:pivotFmt>
        <c:idx val="32"/>
        <c:spPr>
          <a:solidFill>
            <a:schemeClr val="accent1"/>
          </a:solidFill>
          <a:ln>
            <a:noFill/>
          </a:ln>
          <a:effectLst/>
        </c:spPr>
      </c:pivotFmt>
      <c:pivotFmt>
        <c:idx val="33"/>
        <c:spPr>
          <a:solidFill>
            <a:schemeClr val="accent1"/>
          </a:solidFill>
          <a:ln>
            <a:noFill/>
          </a:ln>
          <a:effectLst/>
        </c:spPr>
      </c:pivotFmt>
      <c:pivotFmt>
        <c:idx val="34"/>
        <c:spPr>
          <a:solidFill>
            <a:schemeClr val="accent1"/>
          </a:solidFill>
          <a:ln>
            <a:noFill/>
          </a:ln>
          <a:effectLst/>
        </c:spPr>
      </c:pivotFmt>
      <c:pivotFmt>
        <c:idx val="35"/>
        <c:spPr>
          <a:solidFill>
            <a:schemeClr val="accent1"/>
          </a:solidFill>
          <a:ln>
            <a:noFill/>
          </a:ln>
          <a:effectLst/>
        </c:spPr>
      </c:pivotFmt>
      <c:pivotFmt>
        <c:idx val="36"/>
        <c:spPr>
          <a:solidFill>
            <a:schemeClr val="accent1"/>
          </a:solidFill>
          <a:ln>
            <a:noFill/>
          </a:ln>
          <a:effectLst/>
        </c:spPr>
      </c:pivotFmt>
      <c:pivotFmt>
        <c:idx val="37"/>
        <c:spPr>
          <a:solidFill>
            <a:schemeClr val="accent1"/>
          </a:solidFill>
          <a:ln>
            <a:noFill/>
          </a:ln>
          <a:effectLst/>
        </c:spPr>
      </c:pivotFmt>
      <c:pivotFmt>
        <c:idx val="38"/>
        <c:spPr>
          <a:solidFill>
            <a:schemeClr val="accent1"/>
          </a:solidFill>
          <a:ln>
            <a:noFill/>
          </a:ln>
          <a:effectLst/>
        </c:spPr>
      </c:pivotFmt>
      <c:pivotFmt>
        <c:idx val="39"/>
        <c:spPr>
          <a:solidFill>
            <a:schemeClr val="accent1"/>
          </a:solidFill>
          <a:ln>
            <a:noFill/>
          </a:ln>
          <a:effectLst/>
        </c:spPr>
      </c:pivotFmt>
      <c:pivotFmt>
        <c:idx val="40"/>
        <c:spPr>
          <a:solidFill>
            <a:schemeClr val="accent1"/>
          </a:solidFill>
          <a:ln>
            <a:noFill/>
          </a:ln>
          <a:effectLst/>
        </c:spPr>
      </c:pivotFmt>
      <c:pivotFmt>
        <c:idx val="41"/>
        <c:spPr>
          <a:solidFill>
            <a:schemeClr val="accent1"/>
          </a:solidFill>
          <a:ln>
            <a:noFill/>
          </a:ln>
          <a:effectLst/>
        </c:spPr>
      </c:pivotFmt>
      <c:pivotFmt>
        <c:idx val="42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Φύλλο8!$C$74</c:f>
              <c:strCache>
                <c:ptCount val="1"/>
                <c:pt idx="0">
                  <c:v>Άθροισμα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463-43D4-8844-0C9CB483E97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463-43D4-8844-0C9CB483E97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463-43D4-8844-0C9CB483E97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463-43D4-8844-0C9CB483E97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463-43D4-8844-0C9CB483E97A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463-43D4-8844-0C9CB483E97A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463-43D4-8844-0C9CB483E97A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463-43D4-8844-0C9CB483E97A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C463-43D4-8844-0C9CB483E97A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C463-43D4-8844-0C9CB483E97A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C463-43D4-8844-0C9CB483E97A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C463-43D4-8844-0C9CB483E97A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C463-43D4-8844-0C9CB483E97A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C463-43D4-8844-0C9CB483E97A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C463-43D4-8844-0C9CB483E97A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C463-43D4-8844-0C9CB483E97A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C463-43D4-8844-0C9CB483E97A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C463-43D4-8844-0C9CB483E97A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C463-43D4-8844-0C9CB483E97A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C463-43D4-8844-0C9CB483E97A}"/>
              </c:ext>
            </c:extLst>
          </c:dPt>
          <c:dLbls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Φύλλο8!$B$75:$B$95</c:f>
              <c:strCache>
                <c:ptCount val="20"/>
                <c:pt idx="0">
                  <c:v>ΕΠΙΣΤΗΜΗΣ ΦΥΣΙΚΗΣ ΑΓΩΓΗΣ &amp; ΑΘΛΗΤΙΣΜΟΥ (ΘΕΣ-ΝΙΚΗΣ)</c:v>
                </c:pt>
                <c:pt idx="1">
                  <c:v>ΔΑΣΟΛΟΓΙΑΣ &amp; ΦΥΣΙΚΟΥ ΠΕΡΙΒΑΛΛΟΝΤΟΣ</c:v>
                </c:pt>
                <c:pt idx="2">
                  <c:v>ΦΑΡΜΑΚΕΥΤΙΚΗΣ</c:v>
                </c:pt>
                <c:pt idx="3">
                  <c:v>ΦΥΣΙΚΗΣ</c:v>
                </c:pt>
                <c:pt idx="4">
                  <c:v>ΑΡΧΙΤΕΚΤΟΝΩΝ ΜΗΧΑΝΙΚΩΝ</c:v>
                </c:pt>
                <c:pt idx="5">
                  <c:v>ΓΕΩΛΟΓΙΑΣ</c:v>
                </c:pt>
                <c:pt idx="6">
                  <c:v>ΔΗΜΟΣΙΟΓΡΑΦΙΑΣ &amp; ΜΕΣΩΝ ΜΑΖΙΚΗΣ ΕΠΙΚΟΙΝΩΝΙΑΣ</c:v>
                </c:pt>
                <c:pt idx="7">
                  <c:v>ΜΗΧΑΝΙΚΩΝ ΧΩΡΟΤΑΞΙΑΣ ΚΑΙ ΑΝΑΠΤΥΞΗΣ</c:v>
                </c:pt>
                <c:pt idx="8">
                  <c:v>ΗΛΕΚΤΡΟΛΟΓΩΝ ΜΗΧΑΝΙΚΩΝ &amp; ΜΗΧΑΝΙΚΩΝ ΥΠΟΛΟΓΙΣΤΩΝ</c:v>
                </c:pt>
                <c:pt idx="9">
                  <c:v>ΒΙΟΛΟΓΙΑΣ</c:v>
                </c:pt>
                <c:pt idx="10">
                  <c:v>ΑΓΡΟΝΟΜΩΝ &amp; ΤΟΠΟΓΡΑΦΩΝ ΜΗΧΑΝΙΚΩΝ</c:v>
                </c:pt>
                <c:pt idx="11">
                  <c:v>ΟΙΚΟΝΟΜΙΚΩΝ ΕΠΙΣΤΗΜΩΝ</c:v>
                </c:pt>
                <c:pt idx="12">
                  <c:v>ΧΗΜΙΚΩΝ ΜΗΧΑΝΙΚΩΝ</c:v>
                </c:pt>
                <c:pt idx="13">
                  <c:v>ΙΑΤΡΙΚΗΣ</c:v>
                </c:pt>
                <c:pt idx="14">
                  <c:v>ΠΛΗΡΟΦΟΡΙΚΗΣ</c:v>
                </c:pt>
                <c:pt idx="15">
                  <c:v>ΚΤΗΝΙΑΤΡΙΚΗΣ</c:v>
                </c:pt>
                <c:pt idx="16">
                  <c:v>ΜΗΧΑΝΟΛΟΓΩΝ ΜΗΧΑΝΙΚΩΝ</c:v>
                </c:pt>
                <c:pt idx="17">
                  <c:v>ΓΕΩΠΟΝΙΑΣ</c:v>
                </c:pt>
                <c:pt idx="18">
                  <c:v>ΠΟΛΙΤΙΚΩΝ ΜΗΧΑΝΙΚΩΝ</c:v>
                </c:pt>
                <c:pt idx="19">
                  <c:v>ΧΗΜΕΙΑΣ</c:v>
                </c:pt>
              </c:strCache>
            </c:strRef>
          </c:cat>
          <c:val>
            <c:numRef>
              <c:f>Φύλλο8!$C$75:$C$95</c:f>
              <c:numCache>
                <c:formatCode>General</c:formatCode>
                <c:ptCount val="20"/>
                <c:pt idx="0">
                  <c:v>80000</c:v>
                </c:pt>
                <c:pt idx="1">
                  <c:v>100350</c:v>
                </c:pt>
                <c:pt idx="2">
                  <c:v>108455.01</c:v>
                </c:pt>
                <c:pt idx="3">
                  <c:v>111140</c:v>
                </c:pt>
                <c:pt idx="4">
                  <c:v>117000</c:v>
                </c:pt>
                <c:pt idx="5">
                  <c:v>120000</c:v>
                </c:pt>
                <c:pt idx="6">
                  <c:v>120000</c:v>
                </c:pt>
                <c:pt idx="7">
                  <c:v>125000</c:v>
                </c:pt>
                <c:pt idx="8">
                  <c:v>203041</c:v>
                </c:pt>
                <c:pt idx="9">
                  <c:v>217207.35</c:v>
                </c:pt>
                <c:pt idx="10">
                  <c:v>268190</c:v>
                </c:pt>
                <c:pt idx="11">
                  <c:v>274250</c:v>
                </c:pt>
                <c:pt idx="12">
                  <c:v>507572</c:v>
                </c:pt>
                <c:pt idx="13">
                  <c:v>573156.25</c:v>
                </c:pt>
                <c:pt idx="14">
                  <c:v>664939</c:v>
                </c:pt>
                <c:pt idx="15">
                  <c:v>974950</c:v>
                </c:pt>
                <c:pt idx="16">
                  <c:v>1166164</c:v>
                </c:pt>
                <c:pt idx="17">
                  <c:v>1250177.6000000001</c:v>
                </c:pt>
                <c:pt idx="18">
                  <c:v>1430763.74</c:v>
                </c:pt>
                <c:pt idx="19">
                  <c:v>1751887.5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C463-43D4-8844-0C9CB483E9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55702312"/>
        <c:axId val="555702704"/>
      </c:barChart>
      <c:catAx>
        <c:axId val="5557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555702704"/>
        <c:crosses val="autoZero"/>
        <c:auto val="1"/>
        <c:lblAlgn val="ctr"/>
        <c:lblOffset val="100"/>
        <c:noMultiLvlLbl val="0"/>
      </c:catAx>
      <c:valAx>
        <c:axId val="555702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555702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51098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85787-D7B8-4312-A87B-EF89F32470DB}" type="datetimeFigureOut">
              <a:rPr lang="el-GR" smtClean="0"/>
              <a:pPr/>
              <a:t>4/1/2022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428242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51098" y="9428242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09406-4903-4072-9D48-FD0C15EDB87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1183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F2128-99F8-4AE7-A7DD-D780D4FB38AB}" type="datetimeFigureOut">
              <a:rPr lang="el-GR" smtClean="0"/>
              <a:pPr/>
              <a:t>4/1/2022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8FD467-2F79-4BE3-8F61-5EAA3505C7B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59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4/1/2022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4/1/2022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4/1/2022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4/1/2022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4/1/2022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4/1/2022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4/1/2022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4/1/2022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4/1/2022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4/1/2022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4/1/2022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97F28-EFBD-4EC8-A275-DAC5EF03B9DC}" type="datetimeFigureOut">
              <a:rPr lang="el-GR" smtClean="0"/>
              <a:pPr/>
              <a:t>4/1/2022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rc.auth.gr/marketing" TargetMode="External"/><Relationship Id="rId4" Type="http://schemas.openxmlformats.org/officeDocument/2006/relationships/hyperlink" Target="mailto:marketing@rc.auth.gr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rc.auth.gr/marketing/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://www.facebook.com/authelke/" TargetMode="External"/><Relationship Id="rId4" Type="http://schemas.openxmlformats.org/officeDocument/2006/relationships/hyperlink" Target="mailto:research@rc.auth.g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836712"/>
            <a:ext cx="3864430" cy="5796644"/>
          </a:xfrm>
          <a:prstGeom prst="rect">
            <a:avLst/>
          </a:prstGeom>
        </p:spPr>
      </p:pic>
      <p:pic>
        <p:nvPicPr>
          <p:cNvPr id="8194" name="Picture 2" descr="Y:\01-ΜΡΚ\Κοινής Χρήσης\Λογότυπο ΕΕΑΠΘ\ΕΛΚΕ ΑΠΘ\ΕΛΚΕ ΑΠΘ blue 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46186"/>
            <a:ext cx="2648156" cy="916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9B68B4C-3F44-4EAC-9A26-BE06B83A03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6056" y="2132856"/>
            <a:ext cx="3800284" cy="1728192"/>
          </a:xfrm>
        </p:spPr>
        <p:txBody>
          <a:bodyPr>
            <a:normAutofit fontScale="90000"/>
          </a:bodyPr>
          <a:lstStyle/>
          <a:p>
            <a:pPr algn="r"/>
            <a:r>
              <a:rPr lang="el-GR" sz="3600" b="1" dirty="0"/>
              <a:t>Επενδυτικά Σχέδια Καινοτομίας</a:t>
            </a:r>
            <a:br>
              <a:rPr lang="el-GR" sz="2400" b="1" dirty="0"/>
            </a:br>
            <a:r>
              <a:rPr lang="el-GR" sz="1800" dirty="0"/>
              <a:t>ΕΠ Περιφέρειας Κεντρικής Μακεδονίας 2014-2020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FDA018-2972-4AF5-BFF9-CE29B2B580DA}"/>
              </a:ext>
            </a:extLst>
          </p:cNvPr>
          <p:cNvSpPr txBox="1"/>
          <p:nvPr/>
        </p:nvSpPr>
        <p:spPr>
          <a:xfrm>
            <a:off x="4572000" y="4889395"/>
            <a:ext cx="43924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00" b="1" dirty="0"/>
              <a:t>Γραφείο Υποβολής Προτάσεων </a:t>
            </a:r>
          </a:p>
          <a:p>
            <a:pPr algn="r"/>
            <a:r>
              <a:rPr lang="el-GR" sz="1600" u="sng" dirty="0"/>
              <a:t>Τμήμα Προγραμματισμού και Υποστήριξης Έρευνας</a:t>
            </a:r>
          </a:p>
          <a:p>
            <a:pPr algn="r"/>
            <a:endParaRPr lang="el-GR" sz="1600" dirty="0"/>
          </a:p>
          <a:p>
            <a:pPr algn="r">
              <a:spcAft>
                <a:spcPts val="0"/>
              </a:spcAft>
            </a:pPr>
            <a:r>
              <a:rPr lang="en-GB" sz="1600" dirty="0">
                <a:solidFill>
                  <a:srgbClr val="1F497D"/>
                </a:solidFill>
                <a:ea typeface="Calibri"/>
                <a:cs typeface="Times New Roman"/>
              </a:rPr>
              <a:t>e: </a:t>
            </a:r>
            <a:r>
              <a:rPr lang="en-GB" sz="1600" u="sng" dirty="0">
                <a:solidFill>
                  <a:srgbClr val="0000FF"/>
                </a:solidFill>
                <a:ea typeface="Calibri"/>
                <a:cs typeface="Times New Roman"/>
                <a:hlinkClick r:id="rId4" tooltip="mailto:marketing@rc.auth.gr"/>
              </a:rPr>
              <a:t>proposals@rc.auth.gr</a:t>
            </a:r>
            <a:endParaRPr lang="el-GR" sz="1600" dirty="0">
              <a:ea typeface="Calibri"/>
              <a:cs typeface="Times New Roman"/>
            </a:endParaRPr>
          </a:p>
          <a:p>
            <a:pPr algn="r">
              <a:spcAft>
                <a:spcPts val="0"/>
              </a:spcAft>
            </a:pPr>
            <a:r>
              <a:rPr lang="nl-NL" sz="1600" dirty="0">
                <a:solidFill>
                  <a:srgbClr val="1F497D"/>
                </a:solidFill>
                <a:ea typeface="Calibri"/>
                <a:cs typeface="Times New Roman"/>
              </a:rPr>
              <a:t>u: </a:t>
            </a:r>
            <a:r>
              <a:rPr lang="nl-NL" sz="1600" u="sng" dirty="0">
                <a:solidFill>
                  <a:srgbClr val="0000FF"/>
                </a:solidFill>
                <a:ea typeface="Calibri"/>
                <a:cs typeface="Times New Roman"/>
                <a:hlinkClick r:id="rId5"/>
              </a:rPr>
              <a:t>http://www.rc.</a:t>
            </a:r>
            <a:r>
              <a:rPr lang="en-US" sz="1600" u="sng" dirty="0">
                <a:solidFill>
                  <a:srgbClr val="0000FF"/>
                </a:solidFill>
                <a:ea typeface="Calibri"/>
                <a:cs typeface="Times New Roman"/>
                <a:hlinkClick r:id="rId5"/>
              </a:rPr>
              <a:t>auth.gr/marketing</a:t>
            </a:r>
            <a:r>
              <a:rPr lang="nl-NL" sz="1600" dirty="0">
                <a:solidFill>
                  <a:srgbClr val="1F497D"/>
                </a:solidFill>
                <a:ea typeface="Calibri"/>
                <a:cs typeface="Times New Roman"/>
              </a:rPr>
              <a:t> </a:t>
            </a:r>
            <a:endParaRPr lang="el-GR" sz="1600" dirty="0">
              <a:ea typeface="Calibri"/>
              <a:cs typeface="Times New Roman"/>
            </a:endParaRPr>
          </a:p>
          <a:p>
            <a:pPr algn="ctr"/>
            <a:endParaRPr lang="el-GR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0623" y="548680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b="1" dirty="0"/>
              <a:t>ΕΓΚΡΙΣΗ ΠΡΟΤΑΣΕΩΝ ΣΤΟ ΠΛΑΙΣΙΟ ΤΗΣ ΠΡΟΣΚΛΗΣΗΣ «ΕΠΕΝΔΥΤΙΚΑ ΣΧΕΔΙΑ ΚΑΙΝΟΤΟΜΙΑΣ»</a:t>
            </a:r>
          </a:p>
        </p:txBody>
      </p:sp>
      <p:graphicFrame>
        <p:nvGraphicFramePr>
          <p:cNvPr id="5" name="Γράφημα 4">
            <a:extLst>
              <a:ext uri="{FF2B5EF4-FFF2-40B4-BE49-F238E27FC236}">
                <a16:creationId xmlns:a16="http://schemas.microsoft.com/office/drawing/2014/main" id="{422803E0-B098-4681-8AA4-A18B6324EA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3147968"/>
              </p:ext>
            </p:extLst>
          </p:nvPr>
        </p:nvGraphicFramePr>
        <p:xfrm>
          <a:off x="392236" y="1556792"/>
          <a:ext cx="8359527" cy="5141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3497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6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43000"/>
          </a:xfrm>
        </p:spPr>
        <p:txBody>
          <a:bodyPr>
            <a:normAutofit/>
          </a:bodyPr>
          <a:lstStyle/>
          <a:p>
            <a:r>
              <a:rPr lang="el-GR" sz="4000" b="1" dirty="0"/>
              <a:t>Ευχαριστούμε για την προσοχή σας!</a:t>
            </a:r>
          </a:p>
        </p:txBody>
      </p:sp>
      <p:pic>
        <p:nvPicPr>
          <p:cNvPr id="5" name="Picture 3" descr="Y:\ΚΟΙΝΟΧΡΗΣΤΟΣ\Λογότυπο ΕΕ ΑΠΘ\Λογότυπο ΕπΕρ\Νέος Λογότυπος Ε.Ε\eidikosLogariasmos_logo_Gr_Blu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65" y="5131962"/>
            <a:ext cx="3528392" cy="1223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ρθογώνιο 5"/>
          <p:cNvSpPr/>
          <p:nvPr/>
        </p:nvSpPr>
        <p:spPr>
          <a:xfrm>
            <a:off x="2411760" y="2828836"/>
            <a:ext cx="44462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l-GR" altLang="el-GR" dirty="0"/>
              <a:t>Κτίριο ΚΕ.Δ.Ε.Α., </a:t>
            </a:r>
            <a:r>
              <a:rPr lang="en-US" altLang="el-GR" dirty="0"/>
              <a:t> </a:t>
            </a:r>
            <a:r>
              <a:rPr lang="el-GR" altLang="el-GR" dirty="0"/>
              <a:t>3ης Σεπτεμβρίου </a:t>
            </a:r>
            <a:r>
              <a:rPr lang="en-US" altLang="el-GR" dirty="0">
                <a:hlinkClick r:id="rId3"/>
              </a:rPr>
              <a:t>https://rc.auth.gr/marketing/</a:t>
            </a:r>
            <a:endParaRPr lang="en-US" altLang="el-GR" dirty="0"/>
          </a:p>
          <a:p>
            <a:pPr algn="ctr">
              <a:spcBef>
                <a:spcPct val="0"/>
              </a:spcBef>
            </a:pPr>
            <a:r>
              <a:rPr lang="en-US" altLang="el-GR" dirty="0"/>
              <a:t>E-mail:</a:t>
            </a:r>
            <a:r>
              <a:rPr lang="el-GR" altLang="el-GR" dirty="0"/>
              <a:t> </a:t>
            </a:r>
            <a:r>
              <a:rPr lang="en-US" altLang="el-GR" dirty="0">
                <a:hlinkClick r:id="rId4"/>
              </a:rPr>
              <a:t>research@rc.auth.gr</a:t>
            </a:r>
            <a:br>
              <a:rPr lang="el-GR" altLang="el-GR" b="1" dirty="0"/>
            </a:br>
            <a:r>
              <a:rPr lang="el-GR" altLang="el-GR" dirty="0"/>
              <a:t>Τ:</a:t>
            </a:r>
            <a:r>
              <a:rPr lang="en-US" altLang="el-GR" dirty="0"/>
              <a:t> </a:t>
            </a:r>
            <a:r>
              <a:rPr lang="el-GR" altLang="el-GR" dirty="0"/>
              <a:t>2310 </a:t>
            </a:r>
            <a:r>
              <a:rPr lang="en-US" altLang="el-GR" dirty="0"/>
              <a:t>99</a:t>
            </a:r>
            <a:r>
              <a:rPr lang="el-GR" altLang="el-GR" dirty="0"/>
              <a:t>5140</a:t>
            </a:r>
            <a:br>
              <a:rPr lang="en-US" altLang="el-GR" dirty="0"/>
            </a:br>
            <a:endParaRPr lang="en-US" altLang="el-GR" dirty="0"/>
          </a:p>
          <a:p>
            <a:pPr algn="ctr">
              <a:spcBef>
                <a:spcPct val="0"/>
              </a:spcBef>
            </a:pPr>
            <a:r>
              <a:rPr lang="en-US" altLang="el-GR" dirty="0"/>
              <a:t>: </a:t>
            </a:r>
            <a:r>
              <a:rPr lang="en-US" altLang="el-GR" dirty="0">
                <a:hlinkClick r:id="rId5"/>
              </a:rPr>
              <a:t>facebook.com/</a:t>
            </a:r>
            <a:r>
              <a:rPr lang="en-US" altLang="el-GR" dirty="0" err="1">
                <a:hlinkClick r:id="rId5"/>
              </a:rPr>
              <a:t>authelke</a:t>
            </a:r>
            <a:r>
              <a:rPr lang="en-US" altLang="el-GR" dirty="0">
                <a:hlinkClick r:id="rId5"/>
              </a:rPr>
              <a:t>/</a:t>
            </a:r>
            <a:br>
              <a:rPr lang="en-US" altLang="el-GR" dirty="0"/>
            </a:br>
            <a:endParaRPr lang="en-US" altLang="el-GR" dirty="0"/>
          </a:p>
          <a:p>
            <a:pPr algn="ctr">
              <a:spcBef>
                <a:spcPct val="0"/>
              </a:spcBef>
            </a:pPr>
            <a:r>
              <a:rPr lang="en-US" altLang="el-GR" dirty="0"/>
              <a:t>: twitter.com/</a:t>
            </a:r>
            <a:r>
              <a:rPr lang="en-US" altLang="el-GR" dirty="0" err="1"/>
              <a:t>Elkeauth</a:t>
            </a:r>
            <a:endParaRPr lang="en-US" altLang="el-GR" dirty="0"/>
          </a:p>
          <a:p>
            <a:pPr algn="ctr">
              <a:spcBef>
                <a:spcPct val="0"/>
              </a:spcBef>
            </a:pPr>
            <a:endParaRPr lang="en-US" altLang="el-GR" dirty="0"/>
          </a:p>
          <a:p>
            <a:pPr algn="ctr">
              <a:spcBef>
                <a:spcPct val="0"/>
              </a:spcBef>
            </a:pPr>
            <a:endParaRPr lang="el-GR" altLang="el-GR" dirty="0"/>
          </a:p>
        </p:txBody>
      </p:sp>
      <p:pic>
        <p:nvPicPr>
          <p:cNvPr id="1026" name="Picture 2" descr="C:\Users\iliana\Desktop\6a00d83451b36c69e201bb0955aa16970d-600wi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0190" y="4204104"/>
            <a:ext cx="408283" cy="408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iliana\Desktop\twitterbird_RGB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0867" y="4813238"/>
            <a:ext cx="375213" cy="304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3953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ΓΡΑΦΕΙΟ ΥΠΟΒΟΛΗΣ ΠΡΟΤΑΣΕΩΝ</a:t>
            </a:r>
          </a:p>
        </p:txBody>
      </p:sp>
    </p:spTree>
    <p:extLst>
      <p:ext uri="{BB962C8B-B14F-4D97-AF65-F5344CB8AC3E}">
        <p14:creationId xmlns:p14="http://schemas.microsoft.com/office/powerpoint/2010/main" val="3434548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r>
              <a:rPr lang="el-GR" b="1" dirty="0"/>
              <a:t>Γραφείο Υποβολής Προτάσεων</a:t>
            </a:r>
          </a:p>
        </p:txBody>
      </p:sp>
      <p:sp>
        <p:nvSpPr>
          <p:cNvPr id="6" name="Θέση περιεχομένου 2">
            <a:extLst>
              <a:ext uri="{FF2B5EF4-FFF2-40B4-BE49-F238E27FC236}">
                <a16:creationId xmlns:a16="http://schemas.microsoft.com/office/drawing/2014/main" id="{AD730FA7-F7B6-459E-B349-9DC21B9C6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856" y="1711349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el-GR" sz="3600" b="1" dirty="0"/>
              <a:t>Υπηρεσίες Πληροφόρησης-Ενημέρωσης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el-GR" sz="2000" dirty="0"/>
              <a:t>Ενημέρωση για ευκαιρίες χρηματοδότησης έρευνας/υπηρεσιών και ιστοσελίδας ΕΛΚΕ ΑΠΘ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el-GR" sz="2000" dirty="0"/>
              <a:t>Τακτική ηλεκτρονική ενημέρωση μελών ΔΕΠ και Τμημάτων/Σχολών ΑΠΘ 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el-GR" sz="2000" dirty="0"/>
              <a:t>Εύρεση εταίρων για συνεργασίες σε ερευνητικά έργα</a:t>
            </a:r>
            <a:br>
              <a:rPr lang="el-GR" sz="2000" dirty="0"/>
            </a:br>
            <a:endParaRPr lang="el-GR" sz="2000" dirty="0"/>
          </a:p>
          <a:p>
            <a:pPr>
              <a:lnSpc>
                <a:spcPct val="160000"/>
              </a:lnSpc>
            </a:pPr>
            <a:r>
              <a:rPr lang="el-GR" sz="3600" b="1" dirty="0"/>
              <a:t>Σύνταξη προτάσεων και προγραμματισμός –ανάπτυξη έργων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el-GR" sz="2100" dirty="0"/>
              <a:t>Υποστήριξη, παραλαβή, έλεγχος προτάσεων ερευνητικών έργων και έκδοση δικαιολογητικών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el-GR" sz="2100" dirty="0"/>
              <a:t>Τεχνική βοήθεια στη διαδικασία υποβολής προτάσεων</a:t>
            </a:r>
          </a:p>
        </p:txBody>
      </p:sp>
    </p:spTree>
    <p:extLst>
      <p:ext uri="{BB962C8B-B14F-4D97-AF65-F5344CB8AC3E}">
        <p14:creationId xmlns:p14="http://schemas.microsoft.com/office/powerpoint/2010/main" val="2860422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ΥΠΟΒΟΛΗ ΠΡΟΤΑΣΕΩΝ ΣΤΟ ΠΛΑΙΣΙΟ ΤΗΣ ΠΡΟΣΚΛΗΣΗΣ «ΕΠΕΝΔΥΤΙΚΑ ΣΧΕΔΙΑ ΚΑΙΝΟΤΟΜΙΑΣ»</a:t>
            </a:r>
          </a:p>
        </p:txBody>
      </p:sp>
    </p:spTree>
    <p:extLst>
      <p:ext uri="{BB962C8B-B14F-4D97-AF65-F5344CB8AC3E}">
        <p14:creationId xmlns:p14="http://schemas.microsoft.com/office/powerpoint/2010/main" val="4193292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0623" y="548680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b="1" dirty="0"/>
              <a:t>ΥΠΟΒΟΛΗ ΠΡΟΤΑΣΕΩΝ ΣΤΟ ΠΛΑΙΣΙΟ ΤΗΣ ΠΡΟΣΚΛΗΣΗΣ «ΕΠΕΝΔΥΤΙΚΑ ΣΧΕΔΙΑ ΚΑΙΝΟΤΟΜΙΑΣ»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96044" y="1988840"/>
            <a:ext cx="8229600" cy="4525963"/>
          </a:xfrm>
        </p:spPr>
        <p:txBody>
          <a:bodyPr>
            <a:normAutofit/>
          </a:bodyPr>
          <a:lstStyle/>
          <a:p>
            <a:r>
              <a:rPr lang="el-GR" sz="2800" dirty="0"/>
              <a:t>Υποβλήθηκαν στο Γραφείο Υποβολής Προτάσεων </a:t>
            </a:r>
            <a:r>
              <a:rPr lang="el-GR" sz="2800" b="1" dirty="0"/>
              <a:t>111 προτάσεις </a:t>
            </a:r>
          </a:p>
          <a:p>
            <a:pPr lvl="2"/>
            <a:r>
              <a:rPr lang="el-GR" sz="2000" dirty="0"/>
              <a:t>107 ως Συνεργαζόμενοι Φορείς, </a:t>
            </a:r>
          </a:p>
          <a:p>
            <a:pPr lvl="2"/>
            <a:r>
              <a:rPr lang="el-GR" sz="2000" dirty="0"/>
              <a:t>4 ως Υπεργολάβοι </a:t>
            </a:r>
          </a:p>
          <a:p>
            <a:pPr marL="354013" lvl="2" indent="0">
              <a:buNone/>
            </a:pPr>
            <a:r>
              <a:rPr lang="el-GR" sz="2800" dirty="0"/>
              <a:t>με καταληκτική ημερομηνία υποβολής προτάσεων: 30 Νοεμβρίου 2020.</a:t>
            </a:r>
          </a:p>
          <a:p>
            <a:r>
              <a:rPr lang="el-GR" sz="2800" dirty="0"/>
              <a:t>Ο συνολικός αιτούμενος προϋπολογισμός για το ΑΠΘ </a:t>
            </a:r>
            <a:r>
              <a:rPr lang="el-GR" sz="2800" u="sng" dirty="0"/>
              <a:t>ανήλθε στα 14.770.552€</a:t>
            </a:r>
            <a:r>
              <a:rPr lang="el-G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5652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0623" y="548680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b="1" dirty="0"/>
              <a:t>ΥΠΟΒΟΛΗ ΠΡΟΤΑΣΕΩΝ ΣΤΟ ΠΛΑΙΣΙΟ ΤΗΣ ΠΡΟΣΚΛΗΣΗΣ «ΕΠΕΝΔΥΤΙΚΑ ΣΧΕΔΙΑ ΚΑΙΝΟΤΟΜΙΑΣ»</a:t>
            </a:r>
          </a:p>
        </p:txBody>
      </p: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id="{4528F6CA-53E4-4A4C-812D-22AEB4D69A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8319266"/>
              </p:ext>
            </p:extLst>
          </p:nvPr>
        </p:nvGraphicFramePr>
        <p:xfrm>
          <a:off x="509141" y="1556792"/>
          <a:ext cx="8125717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0632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0623" y="548680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b="1" dirty="0"/>
              <a:t>ΥΠΟΒΟΛΗ ΠΡΟΤΑΣΕΩΝ ΣΤΟ ΠΛΑΙΣΙΟ ΤΗΣ ΠΡΟΣΚΛΗΣΗΣ «ΕΠΕΝΔΥΤΙΚΑ ΣΧΕΔΙΑ ΚΑΙΝΟΤΟΜΙΑΣ»</a:t>
            </a:r>
          </a:p>
        </p:txBody>
      </p:sp>
      <p:graphicFrame>
        <p:nvGraphicFramePr>
          <p:cNvPr id="5" name="Γράφημα 4">
            <a:extLst>
              <a:ext uri="{FF2B5EF4-FFF2-40B4-BE49-F238E27FC236}">
                <a16:creationId xmlns:a16="http://schemas.microsoft.com/office/drawing/2014/main" id="{3EC1385A-19FA-42B3-B404-984FD72DA9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9757641"/>
              </p:ext>
            </p:extLst>
          </p:nvPr>
        </p:nvGraphicFramePr>
        <p:xfrm>
          <a:off x="827584" y="1844824"/>
          <a:ext cx="7488832" cy="4574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1249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0623" y="548680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b="1" dirty="0"/>
              <a:t>ΕΓΚΡΙΣΗ ΠΡΟΤΑΣΕΩΝ ΣΤΟ ΠΛΑΙΣΙΟ ΤΗΣ ΠΡΟΣΚΛΗΣΗΣ «ΕΠΕΝΔΥΤΙΚΑ ΣΧΕΔΙΑ ΚΑΙΝΟΤΟΜΙΑΣ»</a:t>
            </a:r>
          </a:p>
        </p:txBody>
      </p:sp>
      <p:sp>
        <p:nvSpPr>
          <p:cNvPr id="4" name="Θέση περιεχομένου 2">
            <a:extLst>
              <a:ext uri="{FF2B5EF4-FFF2-40B4-BE49-F238E27FC236}">
                <a16:creationId xmlns:a16="http://schemas.microsoft.com/office/drawing/2014/main" id="{3381EE74-E372-44BD-B5E5-1BDFE8867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044" y="1988840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Σύμφωνα με την ανακοίνωση </a:t>
            </a:r>
            <a:r>
              <a:rPr lang="el-GR" sz="24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«Ένταξη Πράξεων Κρατικών Ενισχύσεων στο πλαίσιο της πρόσκλησης «Επενδυτικά Σχέδια Καινοτομίας» με Κωδικό ΟΠΣ 4228 στο Επιχειρησιακό Πρόγραμμα «Κεντρική Μακεδονία 2014-2020» </a:t>
            </a:r>
            <a:r>
              <a:rPr lang="el-G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με Α.Π.: 5095/08-10-2021 της Περιφέρειας Κεντρικής Μακεδονίας</a:t>
            </a:r>
          </a:p>
          <a:p>
            <a:pPr algn="just"/>
            <a:r>
              <a:rPr lang="el-GR" sz="2400" b="0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εγκρίθηκαν 131 έργα συνολικού προϋπολογισμού 39.086.659€</a:t>
            </a:r>
          </a:p>
          <a:p>
            <a:pPr algn="just"/>
            <a:r>
              <a:rPr lang="el-G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σε </a:t>
            </a:r>
            <a:r>
              <a:rPr lang="el-GR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69 από τα οποία συμμετέχει το Αριστοτέλειο Πανεπιστήμιο Θεσσαλονίκης, </a:t>
            </a:r>
            <a:r>
              <a:rPr lang="el-GR" sz="24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ύψους χρηματοδότησης 10.164.243€</a:t>
            </a:r>
          </a:p>
        </p:txBody>
      </p:sp>
    </p:spTree>
    <p:extLst>
      <p:ext uri="{BB962C8B-B14F-4D97-AF65-F5344CB8AC3E}">
        <p14:creationId xmlns:p14="http://schemas.microsoft.com/office/powerpoint/2010/main" val="3160615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0623" y="548680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b="1" dirty="0"/>
              <a:t>ΕΓΚΡΙΣΗ ΠΡΟΤΑΣΕΩΝ ΣΤΟ ΠΛΑΙΣΙΟ ΤΗΣ ΠΡΟΣΚΛΗΣΗΣ «ΕΠΕΝΔΥΤΙΚΑ ΣΧΕΔΙΑ ΚΑΙΝΟΤΟΜΙΑΣ»</a:t>
            </a:r>
          </a:p>
        </p:txBody>
      </p:sp>
      <p:graphicFrame>
        <p:nvGraphicFramePr>
          <p:cNvPr id="7" name="Γράφημα 6">
            <a:extLst>
              <a:ext uri="{FF2B5EF4-FFF2-40B4-BE49-F238E27FC236}">
                <a16:creationId xmlns:a16="http://schemas.microsoft.com/office/drawing/2014/main" id="{7DA339CD-858A-4755-B3CB-0163EA9E4F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1441407"/>
              </p:ext>
            </p:extLst>
          </p:nvPr>
        </p:nvGraphicFramePr>
        <p:xfrm>
          <a:off x="934045" y="1484784"/>
          <a:ext cx="7275909" cy="5308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4108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1891</TotalTime>
  <Words>354</Words>
  <Application>Microsoft Office PowerPoint</Application>
  <PresentationFormat>Προβολή στην οθόνη (4:3)</PresentationFormat>
  <Paragraphs>39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Επενδυτικά Σχέδια Καινοτομίας ΕΠ Περιφέρειας Κεντρικής Μακεδονίας 2014-2020</vt:lpstr>
      <vt:lpstr>ΓΡΑΦΕΙΟ ΥΠΟΒΟΛΗΣ ΠΡΟΤΑΣΕΩΝ</vt:lpstr>
      <vt:lpstr>Γραφείο Υποβολής Προτάσεων</vt:lpstr>
      <vt:lpstr>ΥΠΟΒΟΛΗ ΠΡΟΤΑΣΕΩΝ ΣΤΟ ΠΛΑΙΣΙΟ ΤΗΣ ΠΡΟΣΚΛΗΣΗΣ «ΕΠΕΝΔΥΤΙΚΑ ΣΧΕΔΙΑ ΚΑΙΝΟΤΟΜΙΑΣ»</vt:lpstr>
      <vt:lpstr>ΥΠΟΒΟΛΗ ΠΡΟΤΑΣΕΩΝ ΣΤΟ ΠΛΑΙΣΙΟ ΤΗΣ ΠΡΟΣΚΛΗΣΗΣ «ΕΠΕΝΔΥΤΙΚΑ ΣΧΕΔΙΑ ΚΑΙΝΟΤΟΜΙΑΣ»</vt:lpstr>
      <vt:lpstr>ΥΠΟΒΟΛΗ ΠΡΟΤΑΣΕΩΝ ΣΤΟ ΠΛΑΙΣΙΟ ΤΗΣ ΠΡΟΣΚΛΗΣΗΣ «ΕΠΕΝΔΥΤΙΚΑ ΣΧΕΔΙΑ ΚΑΙΝΟΤΟΜΙΑΣ»</vt:lpstr>
      <vt:lpstr>ΥΠΟΒΟΛΗ ΠΡΟΤΑΣΕΩΝ ΣΤΟ ΠΛΑΙΣΙΟ ΤΗΣ ΠΡΟΣΚΛΗΣΗΣ «ΕΠΕΝΔΥΤΙΚΑ ΣΧΕΔΙΑ ΚΑΙΝΟΤΟΜΙΑΣ»</vt:lpstr>
      <vt:lpstr>ΕΓΚΡΙΣΗ ΠΡΟΤΑΣΕΩΝ ΣΤΟ ΠΛΑΙΣΙΟ ΤΗΣ ΠΡΟΣΚΛΗΣΗΣ «ΕΠΕΝΔΥΤΙΚΑ ΣΧΕΔΙΑ ΚΑΙΝΟΤΟΜΙΑΣ»</vt:lpstr>
      <vt:lpstr>ΕΓΚΡΙΣΗ ΠΡΟΤΑΣΕΩΝ ΣΤΟ ΠΛΑΙΣΙΟ ΤΗΣ ΠΡΟΣΚΛΗΣΗΣ «ΕΠΕΝΔΥΤΙΚΑ ΣΧΕΔΙΑ ΚΑΙΝΟΤΟΜΙΑΣ»</vt:lpstr>
      <vt:lpstr>ΕΓΚΡΙΣΗ ΠΡΟΤΑΣΕΩΝ ΣΤΟ ΠΛΑΙΣΙΟ ΤΗΣ ΠΡΟΣΚΛΗΣΗΣ «ΕΠΕΝΔΥΤΙΚΑ ΣΧΕΔΙΑ ΚΑΙΝΟΤΟΜΙΑΣ»</vt:lpstr>
      <vt:lpstr>Ευχαριστούμε για την προσοχή σας!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skykal</dc:creator>
  <cp:lastModifiedBy>Μπουσιάκη Ηλιάνα</cp:lastModifiedBy>
  <cp:revision>180</cp:revision>
  <cp:lastPrinted>2017-11-29T10:50:08Z</cp:lastPrinted>
  <dcterms:created xsi:type="dcterms:W3CDTF">2012-05-04T06:03:46Z</dcterms:created>
  <dcterms:modified xsi:type="dcterms:W3CDTF">2022-01-04T18:33:49Z</dcterms:modified>
</cp:coreProperties>
</file>