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511" r:id="rId2"/>
    <p:sldId id="438" r:id="rId3"/>
    <p:sldId id="513" r:id="rId4"/>
    <p:sldId id="437" r:id="rId5"/>
    <p:sldId id="455" r:id="rId6"/>
    <p:sldId id="514" r:id="rId7"/>
    <p:sldId id="515" r:id="rId8"/>
    <p:sldId id="516" r:id="rId9"/>
    <p:sldId id="435" r:id="rId10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Χατζηγιάννης Εμμανουήλ" initials="ΧΕ" lastIdx="1" clrIdx="0"/>
  <p:cmAuthor id="1" name="Agorasti Toka" initials="AT" lastIdx="1" clrIdx="1">
    <p:extLst>
      <p:ext uri="{19B8F6BF-5375-455C-9EA6-DF929625EA0E}">
        <p15:presenceInfo xmlns:p15="http://schemas.microsoft.com/office/powerpoint/2012/main" userId="Agorasti To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0000"/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23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8.3977170154753963E-2"/>
          <c:y val="3.5640171071037292E-2"/>
          <c:w val="0.90482039551963245"/>
          <c:h val="0.85784755679698177"/>
        </c:manualLayout>
      </c:layout>
      <c:lineChart>
        <c:grouping val="standard"/>
        <c:varyColors val="0"/>
        <c:ser>
          <c:idx val="1"/>
          <c:order val="0"/>
          <c:tx>
            <c:strRef>
              <c:f>'Κύκλος Εργασιών'!$B$1</c:f>
              <c:strCache>
                <c:ptCount val="1"/>
                <c:pt idx="0">
                  <c:v>Σύνολο εισροών</c:v>
                </c:pt>
              </c:strCache>
            </c:strRef>
          </c:tx>
          <c:spPr>
            <a:ln>
              <a:solidFill>
                <a:srgbClr val="4472C4"/>
              </a:solidFill>
            </a:ln>
          </c:spPr>
          <c:marker>
            <c:symbol val="diamond"/>
            <c:size val="6"/>
            <c:spPr>
              <a:solidFill>
                <a:srgbClr val="4472C4"/>
              </a:solidFill>
              <a:ln>
                <a:solidFill>
                  <a:srgbClr val="4472C4">
                    <a:alpha val="97000"/>
                  </a:srgbClr>
                </a:solidFill>
              </a:ln>
            </c:spPr>
          </c:marker>
          <c:dLbls>
            <c:numFmt formatCode="#,##0.0\ &quot;€&quot;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 baseline="0"/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'Κύκλος Εργασιών'!$A$2:$A$4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'Κύκλος Εργασιών'!$B$2:$B$4</c:f>
              <c:numCache>
                <c:formatCode>#,##0.00</c:formatCode>
                <c:ptCount val="3"/>
                <c:pt idx="0">
                  <c:v>78138747.079999998</c:v>
                </c:pt>
                <c:pt idx="1">
                  <c:v>91210524.49000001</c:v>
                </c:pt>
                <c:pt idx="2">
                  <c:v>90831556.139999986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8F7-4D1C-A121-1989808ED397}"/>
            </c:ext>
          </c:extLst>
        </c:ser>
        <c:ser>
          <c:idx val="2"/>
          <c:order val="1"/>
          <c:tx>
            <c:strRef>
              <c:f>'Κύκλος Εργασιών'!$C$1</c:f>
              <c:strCache>
                <c:ptCount val="1"/>
                <c:pt idx="0">
                  <c:v>Εθνικοί Φορείς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square"/>
            <c:size val="6"/>
            <c:spPr>
              <a:solidFill>
                <a:srgbClr val="C00000"/>
              </a:solidFill>
            </c:spPr>
          </c:marker>
          <c:dLbls>
            <c:numFmt formatCode="#,##0.0\ &quot;€&quot;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/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'Κύκλος Εργασιών'!$A$2:$A$4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'Κύκλος Εργασιών'!$C$2:$C$4</c:f>
              <c:numCache>
                <c:formatCode>#,##0.00</c:formatCode>
                <c:ptCount val="3"/>
                <c:pt idx="0">
                  <c:v>47666172.439999998</c:v>
                </c:pt>
                <c:pt idx="1">
                  <c:v>55490251.170000009</c:v>
                </c:pt>
                <c:pt idx="2">
                  <c:v>50809040.080000006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8F7-4D1C-A121-1989808ED397}"/>
            </c:ext>
          </c:extLst>
        </c:ser>
        <c:ser>
          <c:idx val="3"/>
          <c:order val="2"/>
          <c:tx>
            <c:strRef>
              <c:f>'Κύκλος Εργασιών'!$D$1</c:f>
              <c:strCache>
                <c:ptCount val="1"/>
                <c:pt idx="0">
                  <c:v>Διεθνείς Φορείς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triangle"/>
            <c:size val="6"/>
            <c:spPr>
              <a:solidFill>
                <a:srgbClr val="92D050"/>
              </a:solidFill>
              <a:ln>
                <a:solidFill>
                  <a:srgbClr val="92D050"/>
                </a:solidFill>
              </a:ln>
            </c:spPr>
          </c:marker>
          <c:dLbls>
            <c:numFmt formatCode="#,##0.00\ &quot;€&quot;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500" b="1" baseline="0"/>
                </a:pPr>
                <a:endParaRPr lang="el-G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'Κύκλος Εργασιών'!$A$2:$A$4</c:f>
              <c:numCache>
                <c:formatCode>General</c:formatCode>
                <c:ptCount val="3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</c:numCache>
            </c:numRef>
          </c:cat>
          <c:val>
            <c:numRef>
              <c:f>'Κύκλος Εργασιών'!$D$2:$D$4</c:f>
              <c:numCache>
                <c:formatCode>#,##0.00</c:formatCode>
                <c:ptCount val="3"/>
                <c:pt idx="0">
                  <c:v>30472574.640000001</c:v>
                </c:pt>
                <c:pt idx="1">
                  <c:v>35720273.319999993</c:v>
                </c:pt>
                <c:pt idx="2">
                  <c:v>40022516.060000002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8F7-4D1C-A121-1989808ED397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6519552"/>
        <c:axId val="41018880"/>
      </c:lineChart>
      <c:catAx>
        <c:axId val="16519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l-GR"/>
          </a:p>
        </c:txPr>
        <c:crossAx val="41018880"/>
        <c:crosses val="autoZero"/>
        <c:auto val="1"/>
        <c:lblAlgn val="ctr"/>
        <c:lblOffset val="100"/>
        <c:noMultiLvlLbl val="0"/>
      </c:catAx>
      <c:valAx>
        <c:axId val="41018880"/>
        <c:scaling>
          <c:orientation val="minMax"/>
        </c:scaling>
        <c:delete val="0"/>
        <c:axPos val="l"/>
        <c:majorGridlines/>
        <c:numFmt formatCode="#,##0\ &quot;€&quot;" sourceLinked="0"/>
        <c:majorTickMark val="out"/>
        <c:minorTickMark val="none"/>
        <c:tickLblPos val="nextTo"/>
        <c:txPr>
          <a:bodyPr/>
          <a:lstStyle/>
          <a:p>
            <a:pPr>
              <a:defRPr sz="1200" b="1"/>
            </a:pPr>
            <a:endParaRPr lang="el-GR"/>
          </a:p>
        </c:txPr>
        <c:crossAx val="16519552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0"/>
                <c:y val="4.9614916605764281E-2"/>
              </c:manualLayout>
            </c:layout>
            <c:txPr>
              <a:bodyPr/>
              <a:lstStyle/>
              <a:p>
                <a:pPr>
                  <a:defRPr sz="1600"/>
                </a:pPr>
                <a:endParaRPr lang="el-GR"/>
              </a:p>
            </c:txPr>
          </c:dispUnitsLbl>
        </c:dispUnits>
      </c:valAx>
    </c:plotArea>
    <c:legend>
      <c:legendPos val="b"/>
      <c:overlay val="0"/>
      <c:txPr>
        <a:bodyPr/>
        <a:lstStyle/>
        <a:p>
          <a:pPr>
            <a:defRPr sz="1200" b="1"/>
          </a:pPr>
          <a:endParaRPr lang="el-GR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800" b="1"/>
              <a:t>Χρηματοδότηση της</a:t>
            </a:r>
            <a:r>
              <a:rPr lang="el-GR" sz="1800" b="1" baseline="0"/>
              <a:t> έρευνας </a:t>
            </a:r>
            <a:r>
              <a:rPr lang="el-GR" sz="1800" b="1"/>
              <a:t>ανά πηγή προέλευσης 20</a:t>
            </a:r>
            <a:r>
              <a:rPr lang="en-US" sz="1800" b="1"/>
              <a:t>22</a:t>
            </a:r>
            <a:r>
              <a:rPr lang="el-GR" sz="1800" b="1"/>
              <a:t>-202</a:t>
            </a:r>
            <a:r>
              <a:rPr lang="en-US" sz="1800" b="1"/>
              <a:t>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137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5723617465522567E-2"/>
          <c:y val="0.181302191870056"/>
          <c:w val="0.91335074387522019"/>
          <c:h val="0.69922290848007629"/>
        </c:manualLayout>
      </c:layout>
      <c:pie3DChart>
        <c:varyColors val="1"/>
        <c:ser>
          <c:idx val="0"/>
          <c:order val="0"/>
          <c:spPr>
            <a:effectLst/>
          </c:spPr>
          <c:explosion val="27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AF4-475B-9CF2-E249F8BC282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AF4-475B-9CF2-E249F8BC282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AF4-475B-9CF2-E249F8BC282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AF4-475B-9CF2-E249F8BC282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6AF4-475B-9CF2-E249F8BC2820}"/>
              </c:ext>
            </c:extLst>
          </c:dPt>
          <c:dLbls>
            <c:dLbl>
              <c:idx val="0"/>
              <c:layout>
                <c:manualLayout>
                  <c:x val="3.2427287913993359E-2"/>
                  <c:y val="-3.6026432201703368E-3"/>
                </c:manualLayout>
              </c:layout>
              <c:numFmt formatCode="#,##0\ &quot;€&quot;" sourceLinked="0"/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4039952611908549"/>
                      <c:h val="9.001180999353845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AF4-475B-9CF2-E249F8BC2820}"/>
                </c:ext>
              </c:extLst>
            </c:dLbl>
            <c:dLbl>
              <c:idx val="1"/>
              <c:layout>
                <c:manualLayout>
                  <c:x val="6.5453164987792985E-8"/>
                  <c:y val="0.1149012783898138"/>
                </c:manualLayout>
              </c:layout>
              <c:numFmt formatCode="#,##0\ &quot;€&quot;" sourceLinked="0"/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877849891828924"/>
                      <c:h val="0.1331892092455384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AF4-475B-9CF2-E249F8BC2820}"/>
                </c:ext>
              </c:extLst>
            </c:dLbl>
            <c:dLbl>
              <c:idx val="2"/>
              <c:numFmt formatCode="#,##0\ &quot;€&quot;" sourceLinked="0"/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7978387364921031"/>
                      <c:h val="0.1123607617456157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6AF4-475B-9CF2-E249F8BC2820}"/>
                </c:ext>
              </c:extLst>
            </c:dLbl>
            <c:dLbl>
              <c:idx val="3"/>
              <c:numFmt formatCode="#,##0\ &quot;€&quot;" sourceLinked="0"/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0847062739224494"/>
                      <c:h val="0.111627614069317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AF4-475B-9CF2-E249F8BC2820}"/>
                </c:ext>
              </c:extLst>
            </c:dLbl>
            <c:dLbl>
              <c:idx val="4"/>
              <c:layout>
                <c:manualLayout>
                  <c:x val="-1.828761429758936E-2"/>
                  <c:y val="-0.17919877845766902"/>
                </c:manualLayout>
              </c:layout>
              <c:numFmt formatCode="#,##0\ &quot;€&quot;" sourceLinked="0"/>
              <c:spPr>
                <a:noFill/>
                <a:ln>
                  <a:noFill/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l-G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226333727754821"/>
                      <c:h val="0.1260381317047557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6AF4-475B-9CF2-E249F8BC2820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('Χρηματοδοτήσεις ανά Πηγή'!$E$2:$E$3,'Χρηματοδοτήσεις ανά Πηγή'!$E$8,'Χρηματοδοτήσεις ανά Πηγή'!$E$12,'Χρηματοδοτήσεις ανά Πηγή'!$E$17)</c:f>
              <c:strCache>
                <c:ptCount val="5"/>
                <c:pt idx="0">
                  <c:v>ΕΣΠΑ</c:v>
                </c:pt>
                <c:pt idx="1">
                  <c:v>Ευρωπαϊκή Ένωση</c:v>
                </c:pt>
                <c:pt idx="2">
                  <c:v>Δημόσιοι Φορείς (εκτός ΕΣΠΑ)</c:v>
                </c:pt>
                <c:pt idx="3">
                  <c:v>Άλλες πηγές</c:v>
                </c:pt>
                <c:pt idx="4">
                  <c:v>Ιδιωτικοί Φορείς</c:v>
                </c:pt>
              </c:strCache>
            </c:strRef>
          </c:cat>
          <c:val>
            <c:numRef>
              <c:f>('Χρηματοδοτήσεις ανά Πηγή'!$F$2:$F$3,'Χρηματοδοτήσεις ανά Πηγή'!$F$8,'Χρηματοδοτήσεις ανά Πηγή'!$F$12,'Χρηματοδοτήσεις ανά Πηγή'!$F$17)</c:f>
              <c:numCache>
                <c:formatCode>#,##0.00</c:formatCode>
                <c:ptCount val="5"/>
                <c:pt idx="0">
                  <c:v>42712823.329999998</c:v>
                </c:pt>
                <c:pt idx="1">
                  <c:v>76516064.579999998</c:v>
                </c:pt>
                <c:pt idx="2">
                  <c:v>28831383.510000002</c:v>
                </c:pt>
                <c:pt idx="3">
                  <c:v>26723138.709999997</c:v>
                </c:pt>
                <c:pt idx="4">
                  <c:v>85397417.580000013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6AF4-475B-9CF2-E249F8BC2820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6AF4-475B-9CF2-E249F8BC2820}"/>
              </c:ext>
            </c:extLst>
          </c:dPt>
          <c:dLbls>
            <c:numFmt formatCode="#,##0\ &quot;€&quot;" sourceLinked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('Χρηματοδοτήσεις ανά Πηγή'!$E$2:$E$3,'Χρηματοδοτήσεις ανά Πηγή'!$E$8,'Χρηματοδοτήσεις ανά Πηγή'!$E$12,'Χρηματοδοτήσεις ανά Πηγή'!$E$17)</c:f>
              <c:strCache>
                <c:ptCount val="5"/>
                <c:pt idx="0">
                  <c:v>ΕΣΠΑ</c:v>
                </c:pt>
                <c:pt idx="1">
                  <c:v>Ευρωπαϊκή Ένωση</c:v>
                </c:pt>
                <c:pt idx="2">
                  <c:v>Δημόσιοι Φορείς (εκτός ΕΣΠΑ)</c:v>
                </c:pt>
                <c:pt idx="3">
                  <c:v>Άλλες πηγές</c:v>
                </c:pt>
                <c:pt idx="4">
                  <c:v>Ιδιωτικοί Φορείς</c:v>
                </c:pt>
              </c:strCache>
            </c:strRef>
          </c:cat>
          <c:val>
            <c:numRef>
              <c:f>'Χρηματοδοτήσεις ανά Πηγή'!$G$2</c:f>
              <c:numCache>
                <c:formatCode>0.0%</c:formatCode>
                <c:ptCount val="1"/>
                <c:pt idx="0">
                  <c:v>0.16416591378365555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AF4-475B-9CF2-E249F8BC2820}"/>
            </c:ext>
          </c:extLst>
        </c:ser>
        <c:ser>
          <c:idx val="2"/>
          <c:order val="2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6AF4-475B-9CF2-E249F8BC2820}"/>
              </c:ext>
            </c:extLst>
          </c:dPt>
          <c:dLbls>
            <c:delete val="1"/>
          </c:dLbls>
          <c:cat>
            <c:strRef>
              <c:f>('Χρηματοδοτήσεις ανά Πηγή'!$E$2:$E$3,'Χρηματοδοτήσεις ανά Πηγή'!$E$8,'Χρηματοδοτήσεις ανά Πηγή'!$E$12,'Χρηματοδοτήσεις ανά Πηγή'!$E$17)</c:f>
              <c:strCache>
                <c:ptCount val="5"/>
                <c:pt idx="0">
                  <c:v>ΕΣΠΑ</c:v>
                </c:pt>
                <c:pt idx="1">
                  <c:v>Ευρωπαϊκή Ένωση</c:v>
                </c:pt>
                <c:pt idx="2">
                  <c:v>Δημόσιοι Φορείς (εκτός ΕΣΠΑ)</c:v>
                </c:pt>
                <c:pt idx="3">
                  <c:v>Άλλες πηγές</c:v>
                </c:pt>
                <c:pt idx="4">
                  <c:v>Ιδιωτικοί Φορείς</c:v>
                </c:pt>
              </c:strCache>
            </c:strRef>
          </c:cat>
          <c:val>
            <c:numRef>
              <c:f>'Χρηματοδοτήσεις ανά Πηγή'!$G$3</c:f>
              <c:numCache>
                <c:formatCode>0.0%</c:formatCode>
                <c:ptCount val="1"/>
                <c:pt idx="0">
                  <c:v>0.29408802044893767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6AF4-475B-9CF2-E249F8BC2820}"/>
            </c:ext>
          </c:extLst>
        </c:ser>
        <c:ser>
          <c:idx val="3"/>
          <c:order val="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6AF4-475B-9CF2-E249F8BC282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('Χρηματοδοτήσεις ανά Πηγή'!$E$2:$E$3,'Χρηματοδοτήσεις ανά Πηγή'!$E$8,'Χρηματοδοτήσεις ανά Πηγή'!$E$12,'Χρηματοδοτήσεις ανά Πηγή'!$E$17)</c:f>
              <c:strCache>
                <c:ptCount val="5"/>
                <c:pt idx="0">
                  <c:v>ΕΣΠΑ</c:v>
                </c:pt>
                <c:pt idx="1">
                  <c:v>Ευρωπαϊκή Ένωση</c:v>
                </c:pt>
                <c:pt idx="2">
                  <c:v>Δημόσιοι Φορείς (εκτός ΕΣΠΑ)</c:v>
                </c:pt>
                <c:pt idx="3">
                  <c:v>Άλλες πηγές</c:v>
                </c:pt>
                <c:pt idx="4">
                  <c:v>Ιδιωτικοί Φορείς</c:v>
                </c:pt>
              </c:strCache>
            </c:strRef>
          </c:cat>
          <c:val>
            <c:numRef>
              <c:f>'Χρηματοδοτήσεις ανά Πηγή'!$G$2</c:f>
              <c:numCache>
                <c:formatCode>0.0%</c:formatCode>
                <c:ptCount val="1"/>
                <c:pt idx="0">
                  <c:v>0.16416591378365555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6AF4-475B-9CF2-E249F8BC282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600" b="1" dirty="0"/>
              <a:t>Συνεργαζόμενοι Φορείς 20</a:t>
            </a:r>
            <a:r>
              <a:rPr lang="en-US" sz="1600" b="1" dirty="0"/>
              <a:t>22</a:t>
            </a:r>
            <a:r>
              <a:rPr lang="el-GR" sz="1600" b="1" dirty="0"/>
              <a:t>-202</a:t>
            </a:r>
            <a:r>
              <a:rPr lang="en-US" sz="1600" b="1" dirty="0"/>
              <a:t>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137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5723617465522567E-2"/>
          <c:y val="0.181302191870056"/>
          <c:w val="0.91335074387522019"/>
          <c:h val="0.69922290848007629"/>
        </c:manualLayout>
      </c:layout>
      <c:pie3DChart>
        <c:varyColors val="1"/>
        <c:ser>
          <c:idx val="0"/>
          <c:order val="0"/>
          <c:spPr>
            <a:effectLst/>
          </c:spPr>
          <c:explosion val="32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EC3-408F-B829-848B53379B4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EC3-408F-B829-848B53379B4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EC3-408F-B829-848B53379B4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CEC3-408F-B829-848B53379B49}"/>
              </c:ext>
            </c:extLst>
          </c:dPt>
          <c:dLbls>
            <c:dLbl>
              <c:idx val="1"/>
              <c:layout>
                <c:manualLayout>
                  <c:x val="5.7598946762116347E-2"/>
                  <c:y val="-9.80744114876081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EC3-408F-B829-848B53379B49}"/>
                </c:ext>
              </c:extLst>
            </c:dLbl>
            <c:dLbl>
              <c:idx val="2"/>
              <c:layout>
                <c:manualLayout>
                  <c:x val="0"/>
                  <c:y val="-4.361558864492872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EC3-408F-B829-848B53379B49}"/>
                </c:ext>
              </c:extLst>
            </c:dLbl>
            <c:dLbl>
              <c:idx val="3"/>
              <c:layout>
                <c:manualLayout>
                  <c:x val="0"/>
                  <c:y val="0.1052505879379209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EC3-408F-B829-848B53379B49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('Συνεργαζόμενοι 2022-2024'!$C$10,'Συνεργαζόμενοι 2022-2024'!$C$14:$C$16)</c:f>
              <c:strCache>
                <c:ptCount val="4"/>
                <c:pt idx="0">
                  <c:v>Άλλοι Οργανισμοί</c:v>
                </c:pt>
                <c:pt idx="1">
                  <c:v>Επιχειρήσεις</c:v>
                </c:pt>
                <c:pt idx="2">
                  <c:v>Πανεπιστήμια</c:v>
                </c:pt>
                <c:pt idx="3">
                  <c:v>Ερευνητικά Κέντρα</c:v>
                </c:pt>
              </c:strCache>
            </c:strRef>
          </c:cat>
          <c:val>
            <c:numRef>
              <c:f>('Συνεργαζόμενοι 2022-2024'!$D$10,'Συνεργαζόμενοι 2022-2024'!$D$14:$D$16)</c:f>
              <c:numCache>
                <c:formatCode>#,##0.00</c:formatCode>
                <c:ptCount val="4"/>
                <c:pt idx="0">
                  <c:v>65993033.460000001</c:v>
                </c:pt>
                <c:pt idx="1">
                  <c:v>92514525.519999996</c:v>
                </c:pt>
                <c:pt idx="2">
                  <c:v>68220098.489999995</c:v>
                </c:pt>
                <c:pt idx="3">
                  <c:v>25985810.620000001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EC3-408F-B829-848B53379B49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600" b="1" dirty="0"/>
              <a:t>Συνεργαζόμενοι Φορείς 202</a:t>
            </a:r>
            <a:r>
              <a:rPr lang="en-US" sz="1600" b="1" dirty="0"/>
              <a:t>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137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5723617465522567E-2"/>
          <c:y val="0.181302191870056"/>
          <c:w val="0.91335074387522019"/>
          <c:h val="0.69922290848007629"/>
        </c:manualLayout>
      </c:layout>
      <c:pie3DChart>
        <c:varyColors val="1"/>
        <c:ser>
          <c:idx val="0"/>
          <c:order val="0"/>
          <c:spPr>
            <a:effectLst/>
          </c:spPr>
          <c:explosion val="27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1F6-41B9-91DC-60EBB9CABB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1F6-41B9-91DC-60EBB9CABBC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1F6-41B9-91DC-60EBB9CABBC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1F6-41B9-91DC-60EBB9CABBC2}"/>
              </c:ext>
            </c:extLst>
          </c:dPt>
          <c:dLbls>
            <c:dLbl>
              <c:idx val="1"/>
              <c:layout>
                <c:manualLayout>
                  <c:x val="5.7598946762116347E-2"/>
                  <c:y val="-9.80744114876081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F6-41B9-91DC-60EBB9CABBC2}"/>
                </c:ext>
              </c:extLst>
            </c:dLbl>
            <c:dLbl>
              <c:idx val="2"/>
              <c:layout>
                <c:manualLayout>
                  <c:x val="-1.3451901508072312E-2"/>
                  <c:y val="-4.747787638318250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layout>
                    <c:manualLayout>
                      <c:w val="0.21467728382217599"/>
                      <c:h val="0.1434000050079396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31F6-41B9-91DC-60EBB9CABBC2}"/>
                </c:ext>
              </c:extLst>
            </c:dLbl>
            <c:dLbl>
              <c:idx val="3"/>
              <c:layout>
                <c:manualLayout>
                  <c:x val="0"/>
                  <c:y val="0.10525058793792098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1F6-41B9-91DC-60EBB9CABBC2}"/>
                </c:ext>
              </c:extLst>
            </c:dLbl>
            <c:numFmt formatCode="#,##0\ &quot;€&quot;" sourceLinked="0"/>
            <c:spPr>
              <a:noFill/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('Συνεργαζόμενοι 2024'!$C$9,'Συνεργαζόμενοι 2024'!$C$13:$C$15)</c:f>
              <c:strCache>
                <c:ptCount val="4"/>
                <c:pt idx="0">
                  <c:v>Άλλοι Οργανισμοί</c:v>
                </c:pt>
                <c:pt idx="1">
                  <c:v>Επιχειρήσεις</c:v>
                </c:pt>
                <c:pt idx="2">
                  <c:v>Πανεπιστήμια</c:v>
                </c:pt>
                <c:pt idx="3">
                  <c:v>Ερευνητικά Κέντρα</c:v>
                </c:pt>
              </c:strCache>
            </c:strRef>
          </c:cat>
          <c:val>
            <c:numRef>
              <c:f>('Συνεργαζόμενοι 2024'!$D$9,'Συνεργαζόμενοι 2024'!$D$13:$D$15)</c:f>
              <c:numCache>
                <c:formatCode>#,##0.00</c:formatCode>
                <c:ptCount val="4"/>
                <c:pt idx="0">
                  <c:v>47199670.960000001</c:v>
                </c:pt>
                <c:pt idx="1">
                  <c:v>53973847.859999999</c:v>
                </c:pt>
                <c:pt idx="2">
                  <c:v>40491436.890000001</c:v>
                </c:pt>
                <c:pt idx="3">
                  <c:v>17407728.43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1F6-41B9-91DC-60EBB9CABBC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'Ανά Σχολή'!$B$1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'Ανά Σχολή'!$A$2:$A$12</c:f>
              <c:strCache>
                <c:ptCount val="11"/>
                <c:pt idx="0">
                  <c:v>ΘΕΤΙΚΩΝ ΕΠΙΣΤΗΜΩΝ</c:v>
                </c:pt>
                <c:pt idx="1">
                  <c:v>ΕΠΙΣΤΗΜΩΝ ΥΓΕΙΑΣ</c:v>
                </c:pt>
                <c:pt idx="2">
                  <c:v>ΠΟΛΥΤΕΧΝΙΚΗ</c:v>
                </c:pt>
                <c:pt idx="3">
                  <c:v>ΓΕΩΠΟΝΙΑΣ, ΔΑΣΟΛΟΓΙΑΣ &amp; ΦΥΣΙΚΟΥ ΠΕΡΙΒΑΛΛΟΝΤΟΣ</c:v>
                </c:pt>
                <c:pt idx="4">
                  <c:v>ΦΙΛΟΣΟΦΙΚΗ</c:v>
                </c:pt>
                <c:pt idx="5">
                  <c:v>ΚΟΙΝΩΝΙΚΩΝ ΚΑΙ ΟΙΚΟΝΟΜΙΚΩΝ ΕΠΙΣΤΗΜΩΝ</c:v>
                </c:pt>
                <c:pt idx="6">
                  <c:v>ΘΕΟΛΟΓΙΚΗ</c:v>
                </c:pt>
                <c:pt idx="7">
                  <c:v>ΝΟΜΙΚΗ</c:v>
                </c:pt>
                <c:pt idx="8">
                  <c:v>ΕΠΙΣΤΗΜΩΝ ΦΥΣΙΚΗΣ ΑΓΩΓΗΣ ΚΑΙ ΑΘΛΗΤΙΣΜΟΥ</c:v>
                </c:pt>
                <c:pt idx="9">
                  <c:v>ΚΑΛΩΝ ΤΕΧΝΩΝ</c:v>
                </c:pt>
                <c:pt idx="10">
                  <c:v>ΠΑΙΔΑΓΩΓΙΚΗ</c:v>
                </c:pt>
              </c:strCache>
            </c:strRef>
          </c:cat>
          <c:val>
            <c:numRef>
              <c:f>'Ανά Σχολή'!$B$2:$B$12</c:f>
              <c:numCache>
                <c:formatCode>#,##0.00</c:formatCode>
                <c:ptCount val="11"/>
                <c:pt idx="0">
                  <c:v>18598579.800000001</c:v>
                </c:pt>
                <c:pt idx="1">
                  <c:v>19392066.050000001</c:v>
                </c:pt>
                <c:pt idx="2">
                  <c:v>17647804.809999999</c:v>
                </c:pt>
                <c:pt idx="3">
                  <c:v>5397309.54</c:v>
                </c:pt>
                <c:pt idx="4">
                  <c:v>4168542.32</c:v>
                </c:pt>
                <c:pt idx="5">
                  <c:v>2977178.57</c:v>
                </c:pt>
                <c:pt idx="6">
                  <c:v>606163.34</c:v>
                </c:pt>
                <c:pt idx="7">
                  <c:v>1070218.4099999999</c:v>
                </c:pt>
                <c:pt idx="8">
                  <c:v>1058410.21</c:v>
                </c:pt>
                <c:pt idx="9">
                  <c:v>121287.76</c:v>
                </c:pt>
                <c:pt idx="10">
                  <c:v>256789.7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34-4668-8F28-9E22D1B12BC4}"/>
            </c:ext>
          </c:extLst>
        </c:ser>
        <c:ser>
          <c:idx val="1"/>
          <c:order val="1"/>
          <c:tx>
            <c:strRef>
              <c:f>'Ανά Σχολή'!$C$1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'Ανά Σχολή'!$A$2:$A$12</c:f>
              <c:strCache>
                <c:ptCount val="11"/>
                <c:pt idx="0">
                  <c:v>ΘΕΤΙΚΩΝ ΕΠΙΣΤΗΜΩΝ</c:v>
                </c:pt>
                <c:pt idx="1">
                  <c:v>ΕΠΙΣΤΗΜΩΝ ΥΓΕΙΑΣ</c:v>
                </c:pt>
                <c:pt idx="2">
                  <c:v>ΠΟΛΥΤΕΧΝΙΚΗ</c:v>
                </c:pt>
                <c:pt idx="3">
                  <c:v>ΓΕΩΠΟΝΙΑΣ, ΔΑΣΟΛΟΓΙΑΣ &amp; ΦΥΣΙΚΟΥ ΠΕΡΙΒΑΛΛΟΝΤΟΣ</c:v>
                </c:pt>
                <c:pt idx="4">
                  <c:v>ΦΙΛΟΣΟΦΙΚΗ</c:v>
                </c:pt>
                <c:pt idx="5">
                  <c:v>ΚΟΙΝΩΝΙΚΩΝ ΚΑΙ ΟΙΚΟΝΟΜΙΚΩΝ ΕΠΙΣΤΗΜΩΝ</c:v>
                </c:pt>
                <c:pt idx="6">
                  <c:v>ΘΕΟΛΟΓΙΚΗ</c:v>
                </c:pt>
                <c:pt idx="7">
                  <c:v>ΝΟΜΙΚΗ</c:v>
                </c:pt>
                <c:pt idx="8">
                  <c:v>ΕΠΙΣΤΗΜΩΝ ΦΥΣΙΚΗΣ ΑΓΩΓΗΣ ΚΑΙ ΑΘΛΗΤΙΣΜΟΥ</c:v>
                </c:pt>
                <c:pt idx="9">
                  <c:v>ΚΑΛΩΝ ΤΕΧΝΩΝ</c:v>
                </c:pt>
                <c:pt idx="10">
                  <c:v>ΠΑΙΔΑΓΩΓΙΚΗ</c:v>
                </c:pt>
              </c:strCache>
            </c:strRef>
          </c:cat>
          <c:val>
            <c:numRef>
              <c:f>'Ανά Σχολή'!$C$2:$C$12</c:f>
              <c:numCache>
                <c:formatCode>#,##0.00</c:formatCode>
                <c:ptCount val="11"/>
                <c:pt idx="0">
                  <c:v>27088079.379999999</c:v>
                </c:pt>
                <c:pt idx="1">
                  <c:v>22184046.239999998</c:v>
                </c:pt>
                <c:pt idx="2">
                  <c:v>19063659.149999999</c:v>
                </c:pt>
                <c:pt idx="3">
                  <c:v>7862676.4199999999</c:v>
                </c:pt>
                <c:pt idx="4">
                  <c:v>4491899.01</c:v>
                </c:pt>
                <c:pt idx="5">
                  <c:v>1921338.86</c:v>
                </c:pt>
                <c:pt idx="6">
                  <c:v>3229931.46</c:v>
                </c:pt>
                <c:pt idx="7">
                  <c:v>1332745.83</c:v>
                </c:pt>
                <c:pt idx="8">
                  <c:v>1499433.27</c:v>
                </c:pt>
                <c:pt idx="9">
                  <c:v>266277.68</c:v>
                </c:pt>
                <c:pt idx="10">
                  <c:v>312578.65999999997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34-4668-8F28-9E22D1B12BC4}"/>
            </c:ext>
          </c:extLst>
        </c:ser>
        <c:ser>
          <c:idx val="2"/>
          <c:order val="2"/>
          <c:tx>
            <c:strRef>
              <c:f>'Ανά Σχολή'!$D$1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'Ανά Σχολή'!$A$2:$A$12</c:f>
              <c:strCache>
                <c:ptCount val="11"/>
                <c:pt idx="0">
                  <c:v>ΘΕΤΙΚΩΝ ΕΠΙΣΤΗΜΩΝ</c:v>
                </c:pt>
                <c:pt idx="1">
                  <c:v>ΕΠΙΣΤΗΜΩΝ ΥΓΕΙΑΣ</c:v>
                </c:pt>
                <c:pt idx="2">
                  <c:v>ΠΟΛΥΤΕΧΝΙΚΗ</c:v>
                </c:pt>
                <c:pt idx="3">
                  <c:v>ΓΕΩΠΟΝΙΑΣ, ΔΑΣΟΛΟΓΙΑΣ &amp; ΦΥΣΙΚΟΥ ΠΕΡΙΒΑΛΛΟΝΤΟΣ</c:v>
                </c:pt>
                <c:pt idx="4">
                  <c:v>ΦΙΛΟΣΟΦΙΚΗ</c:v>
                </c:pt>
                <c:pt idx="5">
                  <c:v>ΚΟΙΝΩΝΙΚΩΝ ΚΑΙ ΟΙΚΟΝΟΜΙΚΩΝ ΕΠΙΣΤΗΜΩΝ</c:v>
                </c:pt>
                <c:pt idx="6">
                  <c:v>ΘΕΟΛΟΓΙΚΗ</c:v>
                </c:pt>
                <c:pt idx="7">
                  <c:v>ΝΟΜΙΚΗ</c:v>
                </c:pt>
                <c:pt idx="8">
                  <c:v>ΕΠΙΣΤΗΜΩΝ ΦΥΣΙΚΗΣ ΑΓΩΓΗΣ ΚΑΙ ΑΘΛΗΤΙΣΜΟΥ</c:v>
                </c:pt>
                <c:pt idx="9">
                  <c:v>ΚΑΛΩΝ ΤΕΧΝΩΝ</c:v>
                </c:pt>
                <c:pt idx="10">
                  <c:v>ΠΑΙΔΑΓΩΓΙΚΗ</c:v>
                </c:pt>
              </c:strCache>
            </c:strRef>
          </c:cat>
          <c:val>
            <c:numRef>
              <c:f>'Ανά Σχολή'!$D$2:$D$12</c:f>
              <c:numCache>
                <c:formatCode>#,##0.00</c:formatCode>
                <c:ptCount val="11"/>
                <c:pt idx="0">
                  <c:v>21079218.73</c:v>
                </c:pt>
                <c:pt idx="1">
                  <c:v>24532687.920000002</c:v>
                </c:pt>
                <c:pt idx="2">
                  <c:v>15537009.6</c:v>
                </c:pt>
                <c:pt idx="3">
                  <c:v>5828016.9199999999</c:v>
                </c:pt>
                <c:pt idx="4">
                  <c:v>4474664.54</c:v>
                </c:pt>
                <c:pt idx="5">
                  <c:v>4029748.33</c:v>
                </c:pt>
                <c:pt idx="6">
                  <c:v>888689</c:v>
                </c:pt>
                <c:pt idx="7">
                  <c:v>1426135.86</c:v>
                </c:pt>
                <c:pt idx="8">
                  <c:v>1199742.08</c:v>
                </c:pt>
                <c:pt idx="9">
                  <c:v>522499.2</c:v>
                </c:pt>
                <c:pt idx="10">
                  <c:v>315718.71999999997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34-4668-8F28-9E22D1B12B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63389472"/>
        <c:axId val="763394720"/>
      </c:barChart>
      <c:catAx>
        <c:axId val="763389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763394720"/>
        <c:crosses val="autoZero"/>
        <c:auto val="1"/>
        <c:lblAlgn val="ctr"/>
        <c:lblOffset val="100"/>
        <c:noMultiLvlLbl val="0"/>
      </c:catAx>
      <c:valAx>
        <c:axId val="763394720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\ &quot;€&quot;" sourceLinked="0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7633894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Προτάσεις</a:t>
            </a:r>
            <a:r>
              <a:rPr lang="el-GR" b="1" baseline="0"/>
              <a:t> 2022-2024 ανά Σχολή ΑΠΘ</a:t>
            </a:r>
            <a:endParaRPr lang="el-GR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Προτάσεις!$B$2</c:f>
              <c:strCache>
                <c:ptCount val="1"/>
                <c:pt idx="0">
                  <c:v>Πλήθος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312-494F-81A5-090868EA485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312-494F-81A5-090868EA485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312-494F-81A5-090868EA485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312-494F-81A5-090868EA485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312-494F-81A5-090868EA485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F312-494F-81A5-090868EA485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F312-494F-81A5-090868EA4855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F312-494F-81A5-090868EA4855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F312-494F-81A5-090868EA4855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F312-494F-81A5-090868EA4855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F312-494F-81A5-090868EA485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Προτάσεις!$A$3:$A$13</c:f>
              <c:strCache>
                <c:ptCount val="11"/>
                <c:pt idx="0">
                  <c:v>ΘΕΤΙΚΩΝ ΕΠΙΣΤΗΜΩΝ</c:v>
                </c:pt>
                <c:pt idx="1">
                  <c:v>ΠΟΛΥΤΕΧΝΙΚΗ</c:v>
                </c:pt>
                <c:pt idx="2">
                  <c:v>ΕΠΙΣΤΗΜΩΝ ΥΓΕΙΑΣ</c:v>
                </c:pt>
                <c:pt idx="3">
                  <c:v>ΓΕΩΠΟΝΙΑΣ, ΔΑΣΟΛΟΓΙΑΣ &amp; ΦΥΣΙΚΟΥ ΠΕΡΙΒΑΛΛΟΝΤΟΣ</c:v>
                </c:pt>
                <c:pt idx="4">
                  <c:v>ΦΙΛΟΣΟΦΙΚΗ</c:v>
                </c:pt>
                <c:pt idx="5">
                  <c:v>ΚΟΙΝΩΝΙΚΩΝ ΚΑΙ ΟΙΚΟΝΟΜΙΚΩΝ ΕΠΙΣΤΗΜΩΝ</c:v>
                </c:pt>
                <c:pt idx="6">
                  <c:v>ΕΠΙΣΤΗΜΩΝ ΦΥΣΙΚΗΣ ΑΓΩΓΗΣ ΚΑΙ ΑΘΛΗΤΙΣΜΟΥ</c:v>
                </c:pt>
                <c:pt idx="7">
                  <c:v>ΠΑΙΔΑΓΩΓΙΚΗ</c:v>
                </c:pt>
                <c:pt idx="8">
                  <c:v>ΚΑΛΩΝ ΤΕΧΝΩΝ</c:v>
                </c:pt>
                <c:pt idx="9">
                  <c:v>ΝΟΜΙΚΗ</c:v>
                </c:pt>
                <c:pt idx="10">
                  <c:v>ΘΕΟΛΟΓΙΚΗ</c:v>
                </c:pt>
              </c:strCache>
            </c:strRef>
          </c:cat>
          <c:val>
            <c:numRef>
              <c:f>Προτάσεις!$B$3:$B$13</c:f>
              <c:numCache>
                <c:formatCode>General</c:formatCode>
                <c:ptCount val="11"/>
                <c:pt idx="0">
                  <c:v>832</c:v>
                </c:pt>
                <c:pt idx="1">
                  <c:v>822</c:v>
                </c:pt>
                <c:pt idx="2">
                  <c:v>510</c:v>
                </c:pt>
                <c:pt idx="3">
                  <c:v>455</c:v>
                </c:pt>
                <c:pt idx="4">
                  <c:v>127</c:v>
                </c:pt>
                <c:pt idx="5">
                  <c:v>94</c:v>
                </c:pt>
                <c:pt idx="6">
                  <c:v>82</c:v>
                </c:pt>
                <c:pt idx="7">
                  <c:v>34</c:v>
                </c:pt>
                <c:pt idx="8">
                  <c:v>28</c:v>
                </c:pt>
                <c:pt idx="9">
                  <c:v>23</c:v>
                </c:pt>
                <c:pt idx="10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6-F312-494F-81A5-090868EA48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86981840"/>
        <c:axId val="686984000"/>
      </c:barChart>
      <c:catAx>
        <c:axId val="68698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6984000"/>
        <c:crosses val="autoZero"/>
        <c:auto val="1"/>
        <c:lblAlgn val="ctr"/>
        <c:lblOffset val="100"/>
        <c:noMultiLvlLbl val="0"/>
      </c:catAx>
      <c:valAx>
        <c:axId val="686984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686981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Πλήθος</a:t>
            </a:r>
            <a:r>
              <a:rPr lang="el-GR" b="1" baseline="0"/>
              <a:t> Εγκεκριμένων Προτάσεων ανά Σχολή ΑΠΘ 2022-2024</a:t>
            </a:r>
            <a:endParaRPr lang="el-GR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/>
      <c:barChart>
        <c:barDir val="bar"/>
        <c:grouping val="clustered"/>
        <c:varyColors val="1"/>
        <c:ser>
          <c:idx val="0"/>
          <c:order val="0"/>
          <c:tx>
            <c:strRef>
              <c:f>Προτάσεις!$E$2</c:f>
              <c:strCache>
                <c:ptCount val="1"/>
                <c:pt idx="0">
                  <c:v>Πλήθος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05C-46DA-BBF5-5EFE1E3E917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05C-46DA-BBF5-5EFE1E3E917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05C-46DA-BBF5-5EFE1E3E9171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05C-46DA-BBF5-5EFE1E3E9171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05C-46DA-BBF5-5EFE1E3E9171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E05C-46DA-BBF5-5EFE1E3E9171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E05C-46DA-BBF5-5EFE1E3E9171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E05C-46DA-BBF5-5EFE1E3E9171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E05C-46DA-BBF5-5EFE1E3E9171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E05C-46DA-BBF5-5EFE1E3E917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Προτάσεις!$D$3:$D$12</c:f>
              <c:strCache>
                <c:ptCount val="10"/>
                <c:pt idx="0">
                  <c:v>ΘΕΤΙΚΩΝ ΕΠΙΣΤΗΜΩΝ</c:v>
                </c:pt>
                <c:pt idx="1">
                  <c:v>ΠΟΛΥΤΕΧΝΙΚΗ</c:v>
                </c:pt>
                <c:pt idx="2">
                  <c:v>ΓΕΩΠΟΝΙΑΣ, ΔΑΣΟΛΟΓΙΑΣ &amp; ΦΥΣΙΚΟΥ ΠΕΡΙΒΑΛΛΟΝΤΟΣ</c:v>
                </c:pt>
                <c:pt idx="3">
                  <c:v>ΕΠΙΣΤΗΜΩΝ ΥΓΕΙΑΣ</c:v>
                </c:pt>
                <c:pt idx="4">
                  <c:v>ΦΙΛΟΣΟΦΙΚΗ</c:v>
                </c:pt>
                <c:pt idx="5">
                  <c:v>ΚΟΙΝΩΝΙΚΩΝ ΚΑΙ ΟΙΚΟΝΟΜΙΚΩΝ ΕΠΙΣΤΗΜΩΝ</c:v>
                </c:pt>
                <c:pt idx="6">
                  <c:v>ΕΠΙΣΤΗΜΩΝ ΦΥΣΙΚΗΣ ΑΓΩΓΗΣ ΚΑΙ ΑΘΛΗΤΙΣΜΟΥ</c:v>
                </c:pt>
                <c:pt idx="7">
                  <c:v>ΝΟΜΙΚΗ</c:v>
                </c:pt>
                <c:pt idx="8">
                  <c:v>ΠΑΙΔΑΓΩΓΙΚΗ</c:v>
                </c:pt>
                <c:pt idx="9">
                  <c:v>ΚΑΛΩΝ ΤΕΧΝΩΝ</c:v>
                </c:pt>
              </c:strCache>
            </c:strRef>
          </c:cat>
          <c:val>
            <c:numRef>
              <c:f>Προτάσεις!$E$3:$E$12</c:f>
              <c:numCache>
                <c:formatCode>General</c:formatCode>
                <c:ptCount val="10"/>
                <c:pt idx="0">
                  <c:v>220</c:v>
                </c:pt>
                <c:pt idx="1">
                  <c:v>165</c:v>
                </c:pt>
                <c:pt idx="2">
                  <c:v>148</c:v>
                </c:pt>
                <c:pt idx="3">
                  <c:v>96</c:v>
                </c:pt>
                <c:pt idx="4">
                  <c:v>30</c:v>
                </c:pt>
                <c:pt idx="5">
                  <c:v>29</c:v>
                </c:pt>
                <c:pt idx="6">
                  <c:v>18</c:v>
                </c:pt>
                <c:pt idx="7">
                  <c:v>7</c:v>
                </c:pt>
                <c:pt idx="8">
                  <c:v>6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05C-46DA-BBF5-5EFE1E3E91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38272504"/>
        <c:axId val="438270704"/>
      </c:barChart>
      <c:catAx>
        <c:axId val="4382725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438270704"/>
        <c:crosses val="autoZero"/>
        <c:auto val="1"/>
        <c:lblAlgn val="ctr"/>
        <c:lblOffset val="100"/>
        <c:noMultiLvlLbl val="0"/>
      </c:catAx>
      <c:valAx>
        <c:axId val="43827070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38272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b="1"/>
              <a:t>Προϋπολογισμός Εγκεκριμένων Προτάσεων ανά Σχολή ΑΠΘ 2022-2024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28418634351765998"/>
          <c:y val="0.10589578872234119"/>
          <c:w val="0.63611416686976463"/>
          <c:h val="0.86269807280513922"/>
        </c:manualLayout>
      </c:layout>
      <c:barChart>
        <c:barDir val="bar"/>
        <c:grouping val="clustered"/>
        <c:varyColors val="1"/>
        <c:ser>
          <c:idx val="0"/>
          <c:order val="0"/>
          <c:tx>
            <c:strRef>
              <c:f>Προτάσεις!$H$2</c:f>
              <c:strCache>
                <c:ptCount val="1"/>
                <c:pt idx="0">
                  <c:v>Προϋπολογισμός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B98-4937-811F-2894087DF305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B98-4937-811F-2894087DF305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B98-4937-811F-2894087DF305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1B98-4937-811F-2894087DF305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1B98-4937-811F-2894087DF305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1B98-4937-811F-2894087DF305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B98-4937-811F-2894087DF305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1B98-4937-811F-2894087DF305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1B98-4937-811F-2894087DF305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1B98-4937-811F-2894087DF305}"/>
              </c:ext>
            </c:extLst>
          </c:dPt>
          <c:dLbls>
            <c:numFmt formatCode="#,##0.00\ &quot;€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Προτάσεις!$G$3:$G$12</c:f>
              <c:strCache>
                <c:ptCount val="10"/>
                <c:pt idx="0">
                  <c:v>ΠΟΛΥΤΕΧΝΙΚΗ</c:v>
                </c:pt>
                <c:pt idx="1">
                  <c:v>ΘΕΤΙΚΩΝ ΕΠΙΣΤΗΜΩΝ</c:v>
                </c:pt>
                <c:pt idx="2">
                  <c:v>ΓΕΩΠΟΝΙΑΣ, ΔΑΣΟΛΟΓΙΑΣ &amp; ΦΥΣΙΚΟΥ ΠΕΡΙΒΑΛΛΟΝΤΟΣ</c:v>
                </c:pt>
                <c:pt idx="3">
                  <c:v>ΕΠΙΣΤΗΜΩΝ ΥΓΕΙΑΣ</c:v>
                </c:pt>
                <c:pt idx="4">
                  <c:v>ΚΟΙΝΩΝΙΚΩΝ ΚΑΙ ΟΙΚΟΝΟΜΙΚΩΝ ΕΠΙΣΤΗΜΩΝ</c:v>
                </c:pt>
                <c:pt idx="5">
                  <c:v>ΦΙΛΟΣΟΦΙΚΗ</c:v>
                </c:pt>
                <c:pt idx="6">
                  <c:v>ΕΠΙΣΤΗΜΩΝ ΦΥΣΙΚΗΣ ΑΓΩΓΗΣ ΚΑΙ ΑΘΛΗΤΙΣΜΟΥ</c:v>
                </c:pt>
                <c:pt idx="7">
                  <c:v>ΚΑΛΩΝ ΤΕΧΝΩΝ</c:v>
                </c:pt>
                <c:pt idx="8">
                  <c:v>ΠΑΙΔΑΓΩΓΙΚΗ</c:v>
                </c:pt>
                <c:pt idx="9">
                  <c:v>ΝΟΜΙΚΗ</c:v>
                </c:pt>
              </c:strCache>
            </c:strRef>
          </c:cat>
          <c:val>
            <c:numRef>
              <c:f>Προτάσεις!$H$3:$H$12</c:f>
              <c:numCache>
                <c:formatCode>#,##0.00</c:formatCode>
                <c:ptCount val="10"/>
                <c:pt idx="0">
                  <c:v>37854789.140000001</c:v>
                </c:pt>
                <c:pt idx="1">
                  <c:v>36518258.390000001</c:v>
                </c:pt>
                <c:pt idx="2">
                  <c:v>21096975.620000001</c:v>
                </c:pt>
                <c:pt idx="3">
                  <c:v>16052725.029999999</c:v>
                </c:pt>
                <c:pt idx="4">
                  <c:v>3844361.56</c:v>
                </c:pt>
                <c:pt idx="5">
                  <c:v>3215772.98</c:v>
                </c:pt>
                <c:pt idx="6">
                  <c:v>966070.67</c:v>
                </c:pt>
                <c:pt idx="7">
                  <c:v>588143</c:v>
                </c:pt>
                <c:pt idx="8">
                  <c:v>530428.1</c:v>
                </c:pt>
                <c:pt idx="9">
                  <c:v>431636.37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1B98-4937-811F-2894087DF3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751688608"/>
        <c:axId val="751690048"/>
      </c:barChart>
      <c:catAx>
        <c:axId val="7516886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  <c:crossAx val="751690048"/>
        <c:crosses val="autoZero"/>
        <c:auto val="1"/>
        <c:lblAlgn val="ctr"/>
        <c:lblOffset val="100"/>
        <c:noMultiLvlLbl val="0"/>
      </c:catAx>
      <c:valAx>
        <c:axId val="751690048"/>
        <c:scaling>
          <c:orientation val="minMax"/>
        </c:scaling>
        <c:delete val="1"/>
        <c:axPos val="t"/>
        <c:numFmt formatCode="#,##0.00" sourceLinked="1"/>
        <c:majorTickMark val="none"/>
        <c:minorTickMark val="none"/>
        <c:tickLblPos val="nextTo"/>
        <c:crossAx val="751688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6C8C66-8772-4D1F-AADF-08601EC7E2F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CD5A7A0D-320B-4D92-AEBE-29A656591563}">
      <dgm:prSet phldrT="[Κείμενο]" custT="1"/>
      <dgm:spPr/>
      <dgm:t>
        <a:bodyPr/>
        <a:lstStyle/>
        <a:p>
          <a:r>
            <a:rPr lang="el-GR" sz="2800" b="1" dirty="0"/>
            <a:t>Συνολικά Ερευνητικά Έργα</a:t>
          </a:r>
        </a:p>
      </dgm:t>
    </dgm:pt>
    <dgm:pt modelId="{164DF24E-8DC9-49A7-AF6B-5446A5CA77C3}" type="parTrans" cxnId="{282A401B-8E24-417A-9A46-2FFF46FEE4C1}">
      <dgm:prSet/>
      <dgm:spPr/>
      <dgm:t>
        <a:bodyPr/>
        <a:lstStyle/>
        <a:p>
          <a:endParaRPr lang="el-GR"/>
        </a:p>
      </dgm:t>
    </dgm:pt>
    <dgm:pt modelId="{908AAD0F-226C-4EE9-9B07-658AE204A3DB}" type="sibTrans" cxnId="{282A401B-8E24-417A-9A46-2FFF46FEE4C1}">
      <dgm:prSet/>
      <dgm:spPr/>
      <dgm:t>
        <a:bodyPr/>
        <a:lstStyle/>
        <a:p>
          <a:endParaRPr lang="el-GR"/>
        </a:p>
      </dgm:t>
    </dgm:pt>
    <dgm:pt modelId="{2C357024-EF21-4155-9D1B-D50F2403A404}">
      <dgm:prSet phldrT="[Κείμενο]" custT="1"/>
      <dgm:spPr/>
      <dgm:t>
        <a:bodyPr/>
        <a:lstStyle/>
        <a:p>
          <a:r>
            <a:rPr lang="el-GR" sz="2800" b="1" dirty="0"/>
            <a:t>Έργα Βιομηχανικής Συνεργασίας</a:t>
          </a:r>
        </a:p>
      </dgm:t>
    </dgm:pt>
    <dgm:pt modelId="{3875B46A-7265-4FE9-819E-9AF5DF5BCB38}" type="parTrans" cxnId="{086590D4-293F-48B0-BAD2-DBAD429BDDAD}">
      <dgm:prSet/>
      <dgm:spPr/>
      <dgm:t>
        <a:bodyPr/>
        <a:lstStyle/>
        <a:p>
          <a:endParaRPr lang="el-GR"/>
        </a:p>
      </dgm:t>
    </dgm:pt>
    <dgm:pt modelId="{757475EC-E55D-4D7F-B206-943C8AE7E381}" type="sibTrans" cxnId="{086590D4-293F-48B0-BAD2-DBAD429BDDAD}">
      <dgm:prSet/>
      <dgm:spPr/>
      <dgm:t>
        <a:bodyPr/>
        <a:lstStyle/>
        <a:p>
          <a:endParaRPr lang="el-GR"/>
        </a:p>
      </dgm:t>
    </dgm:pt>
    <dgm:pt modelId="{DD3A81F7-7FFE-41B2-A9FE-BDF46843EABB}">
      <dgm:prSet phldrT="[Κείμενο]" custT="1"/>
      <dgm:spPr/>
      <dgm:t>
        <a:bodyPr/>
        <a:lstStyle/>
        <a:p>
          <a:r>
            <a:rPr lang="el-GR" sz="2800" b="1" dirty="0"/>
            <a:t>Αποτελέσματα</a:t>
          </a:r>
        </a:p>
      </dgm:t>
    </dgm:pt>
    <dgm:pt modelId="{A637823B-3773-4B56-950A-69F293D16C5E}" type="parTrans" cxnId="{AFDDD972-324C-450E-BFCE-B6A559345C0B}">
      <dgm:prSet/>
      <dgm:spPr/>
      <dgm:t>
        <a:bodyPr/>
        <a:lstStyle/>
        <a:p>
          <a:endParaRPr lang="el-GR"/>
        </a:p>
      </dgm:t>
    </dgm:pt>
    <dgm:pt modelId="{E929E388-57D9-4A79-8188-D58FDF1B195F}" type="sibTrans" cxnId="{AFDDD972-324C-450E-BFCE-B6A559345C0B}">
      <dgm:prSet/>
      <dgm:spPr/>
      <dgm:t>
        <a:bodyPr/>
        <a:lstStyle/>
        <a:p>
          <a:endParaRPr lang="el-GR"/>
        </a:p>
      </dgm:t>
    </dgm:pt>
    <dgm:pt modelId="{0F6EB186-5BBC-4C10-990C-6538C91A3AFF}">
      <dgm:prSet phldrT="[Κείμενο]" custT="1"/>
      <dgm:spPr/>
      <dgm:t>
        <a:bodyPr/>
        <a:lstStyle/>
        <a:p>
          <a:r>
            <a:rPr lang="en-US" sz="2400" b="1"/>
            <a:t>9</a:t>
          </a:r>
          <a:r>
            <a:rPr lang="el-GR" sz="2400" b="1"/>
            <a:t> </a:t>
          </a:r>
          <a:r>
            <a:rPr lang="en-US" sz="2400" b="1" dirty="0"/>
            <a:t>spin-off</a:t>
          </a:r>
          <a:endParaRPr lang="el-GR" sz="2400" dirty="0"/>
        </a:p>
      </dgm:t>
    </dgm:pt>
    <dgm:pt modelId="{BB6F6B2B-A236-46C0-97AD-2666B70C990D}" type="parTrans" cxnId="{1E603DF8-3B9A-4FAF-8E1B-432F3ECC3010}">
      <dgm:prSet/>
      <dgm:spPr/>
      <dgm:t>
        <a:bodyPr/>
        <a:lstStyle/>
        <a:p>
          <a:endParaRPr lang="el-GR"/>
        </a:p>
      </dgm:t>
    </dgm:pt>
    <dgm:pt modelId="{2BDB7D7F-A650-4F20-B645-6EEAA0DB7F9E}" type="sibTrans" cxnId="{1E603DF8-3B9A-4FAF-8E1B-432F3ECC3010}">
      <dgm:prSet/>
      <dgm:spPr/>
      <dgm:t>
        <a:bodyPr/>
        <a:lstStyle/>
        <a:p>
          <a:endParaRPr lang="el-GR"/>
        </a:p>
      </dgm:t>
    </dgm:pt>
    <dgm:pt modelId="{53E32017-C542-47EF-AC4B-21E432DAE662}">
      <dgm:prSet custT="1"/>
      <dgm:spPr/>
      <dgm:t>
        <a:bodyPr/>
        <a:lstStyle/>
        <a:p>
          <a:r>
            <a:rPr lang="el-GR" sz="2400" b="1" dirty="0"/>
            <a:t>€</a:t>
          </a:r>
          <a:r>
            <a:rPr lang="en-US" sz="2400" b="1" dirty="0"/>
            <a:t> 260,2</a:t>
          </a:r>
          <a:r>
            <a:rPr lang="el-GR" sz="2400" b="1" dirty="0"/>
            <a:t>εκ. Κύκλος Εργασιών</a:t>
          </a:r>
          <a:endParaRPr lang="en-US" sz="2400" b="1" dirty="0"/>
        </a:p>
      </dgm:t>
    </dgm:pt>
    <dgm:pt modelId="{56173F77-B572-4166-B367-2C58B9F78C29}" type="parTrans" cxnId="{556FDCE4-4EB7-4722-A457-4AFC0D4A8E51}">
      <dgm:prSet/>
      <dgm:spPr/>
      <dgm:t>
        <a:bodyPr/>
        <a:lstStyle/>
        <a:p>
          <a:endParaRPr lang="el-GR"/>
        </a:p>
      </dgm:t>
    </dgm:pt>
    <dgm:pt modelId="{21234C3E-9886-4B0C-89D0-F471A99A43D9}" type="sibTrans" cxnId="{556FDCE4-4EB7-4722-A457-4AFC0D4A8E51}">
      <dgm:prSet/>
      <dgm:spPr/>
      <dgm:t>
        <a:bodyPr/>
        <a:lstStyle/>
        <a:p>
          <a:endParaRPr lang="el-GR"/>
        </a:p>
      </dgm:t>
    </dgm:pt>
    <dgm:pt modelId="{F7E6FB29-AF5B-4893-BE97-39CAD8FFEDE5}">
      <dgm:prSet custT="1"/>
      <dgm:spPr/>
      <dgm:t>
        <a:bodyPr/>
        <a:lstStyle/>
        <a:p>
          <a:r>
            <a:rPr lang="el-GR" sz="2400" b="1" dirty="0"/>
            <a:t>2.</a:t>
          </a:r>
          <a:r>
            <a:rPr lang="en-US" sz="2400" b="1" dirty="0"/>
            <a:t>104 </a:t>
          </a:r>
          <a:r>
            <a:rPr lang="el-GR" sz="2400" b="1" dirty="0"/>
            <a:t>Έργα</a:t>
          </a:r>
          <a:endParaRPr lang="en-US" sz="2400" b="1" dirty="0"/>
        </a:p>
      </dgm:t>
    </dgm:pt>
    <dgm:pt modelId="{340BD16F-8005-4E1F-8205-50558D304761}" type="parTrans" cxnId="{AE3F9B54-A108-47C1-B5AC-EC315596917F}">
      <dgm:prSet/>
      <dgm:spPr/>
      <dgm:t>
        <a:bodyPr/>
        <a:lstStyle/>
        <a:p>
          <a:endParaRPr lang="el-GR"/>
        </a:p>
      </dgm:t>
    </dgm:pt>
    <dgm:pt modelId="{681796AD-1F3A-4C72-A057-25B32E7D2B82}" type="sibTrans" cxnId="{AE3F9B54-A108-47C1-B5AC-EC315596917F}">
      <dgm:prSet/>
      <dgm:spPr/>
      <dgm:t>
        <a:bodyPr/>
        <a:lstStyle/>
        <a:p>
          <a:endParaRPr lang="el-GR"/>
        </a:p>
      </dgm:t>
    </dgm:pt>
    <dgm:pt modelId="{2FE5C15D-8DF8-418B-9D29-057144468BD5}">
      <dgm:prSet custT="1"/>
      <dgm:spPr/>
      <dgm:t>
        <a:bodyPr/>
        <a:lstStyle/>
        <a:p>
          <a:r>
            <a:rPr lang="el-GR" sz="2400" b="1" dirty="0"/>
            <a:t>€</a:t>
          </a:r>
          <a:r>
            <a:rPr lang="en-US" sz="2400" b="1" dirty="0"/>
            <a:t> 34</a:t>
          </a:r>
          <a:r>
            <a:rPr lang="el-GR" sz="2400" b="1" dirty="0"/>
            <a:t>,</a:t>
          </a:r>
          <a:r>
            <a:rPr lang="en-US" sz="2400" b="1" dirty="0"/>
            <a:t>6</a:t>
          </a:r>
          <a:r>
            <a:rPr lang="el-GR" sz="2400" b="1" dirty="0"/>
            <a:t> εκ.</a:t>
          </a:r>
          <a:r>
            <a:rPr lang="el-GR" sz="2100" dirty="0"/>
            <a:t> </a:t>
          </a:r>
        </a:p>
      </dgm:t>
    </dgm:pt>
    <dgm:pt modelId="{9B698E59-7625-44B3-AB79-F87566807D2A}" type="parTrans" cxnId="{EEE64883-332A-45B5-B6DA-6DF01B284D1F}">
      <dgm:prSet/>
      <dgm:spPr/>
      <dgm:t>
        <a:bodyPr/>
        <a:lstStyle/>
        <a:p>
          <a:endParaRPr lang="el-GR"/>
        </a:p>
      </dgm:t>
    </dgm:pt>
    <dgm:pt modelId="{F55EA641-FDE6-4A8A-9516-73ADC348F14C}" type="sibTrans" cxnId="{EEE64883-332A-45B5-B6DA-6DF01B284D1F}">
      <dgm:prSet/>
      <dgm:spPr/>
      <dgm:t>
        <a:bodyPr/>
        <a:lstStyle/>
        <a:p>
          <a:endParaRPr lang="el-GR"/>
        </a:p>
      </dgm:t>
    </dgm:pt>
    <dgm:pt modelId="{B1D1545C-F387-4836-9175-D1BE0593F13F}">
      <dgm:prSet custT="1"/>
      <dgm:spPr/>
      <dgm:t>
        <a:bodyPr/>
        <a:lstStyle/>
        <a:p>
          <a:r>
            <a:rPr lang="en-US" sz="2400" b="1" dirty="0"/>
            <a:t>13</a:t>
          </a:r>
          <a:r>
            <a:rPr lang="el-GR" sz="2400" b="1" dirty="0"/>
            <a:t>,</a:t>
          </a:r>
          <a:r>
            <a:rPr lang="en-US" sz="2400" b="1" dirty="0"/>
            <a:t>3</a:t>
          </a:r>
          <a:r>
            <a:rPr lang="el-GR" sz="2400" b="1" dirty="0"/>
            <a:t> % </a:t>
          </a:r>
          <a:r>
            <a:rPr lang="en-US" sz="1200" b="0" dirty="0"/>
            <a:t>(</a:t>
          </a:r>
          <a:r>
            <a:rPr lang="el-GR" sz="1200" b="0" dirty="0"/>
            <a:t>του συνολικού Κ.Ε. του ΕΛΚΕ ΑΠΘ</a:t>
          </a:r>
          <a:r>
            <a:rPr lang="en-US" sz="1200" b="0" dirty="0"/>
            <a:t>)</a:t>
          </a:r>
          <a:endParaRPr lang="el-GR" sz="1050" b="0" dirty="0"/>
        </a:p>
      </dgm:t>
    </dgm:pt>
    <dgm:pt modelId="{7DA4F0D0-2731-4C9C-8B3D-A51D4E01FBAA}" type="parTrans" cxnId="{4CBEE68C-27FD-40E5-82C8-DF9C489FE5FF}">
      <dgm:prSet/>
      <dgm:spPr/>
      <dgm:t>
        <a:bodyPr/>
        <a:lstStyle/>
        <a:p>
          <a:endParaRPr lang="el-GR"/>
        </a:p>
      </dgm:t>
    </dgm:pt>
    <dgm:pt modelId="{18F18486-E0D2-4526-AF81-0CF18A9645A4}" type="sibTrans" cxnId="{4CBEE68C-27FD-40E5-82C8-DF9C489FE5FF}">
      <dgm:prSet/>
      <dgm:spPr/>
      <dgm:t>
        <a:bodyPr/>
        <a:lstStyle/>
        <a:p>
          <a:endParaRPr lang="el-GR"/>
        </a:p>
      </dgm:t>
    </dgm:pt>
    <dgm:pt modelId="{0CF17475-A764-4A2A-BCEC-C06602222203}">
      <dgm:prSet custT="1"/>
      <dgm:spPr/>
      <dgm:t>
        <a:bodyPr/>
        <a:lstStyle/>
        <a:p>
          <a:r>
            <a:rPr lang="en-US" sz="2400" b="1" dirty="0"/>
            <a:t>3 </a:t>
          </a:r>
          <a:r>
            <a:rPr lang="el-GR" sz="2400" b="1" dirty="0"/>
            <a:t>Συμφωνίες </a:t>
          </a:r>
          <a:r>
            <a:rPr lang="el-GR" sz="2400" b="1" dirty="0" err="1"/>
            <a:t>Αδειοδότησης</a:t>
          </a:r>
          <a:endParaRPr lang="el-GR" sz="2400" b="1" dirty="0"/>
        </a:p>
      </dgm:t>
    </dgm:pt>
    <dgm:pt modelId="{08116F74-924D-4D8D-A880-1F6D721BB5B8}" type="parTrans" cxnId="{D59CF6C8-EA6A-4D3A-B3F7-292C29C2693F}">
      <dgm:prSet/>
      <dgm:spPr/>
      <dgm:t>
        <a:bodyPr/>
        <a:lstStyle/>
        <a:p>
          <a:endParaRPr lang="el-GR"/>
        </a:p>
      </dgm:t>
    </dgm:pt>
    <dgm:pt modelId="{830BD13E-FB03-4626-82BF-C51C734450F7}" type="sibTrans" cxnId="{D59CF6C8-EA6A-4D3A-B3F7-292C29C2693F}">
      <dgm:prSet/>
      <dgm:spPr/>
      <dgm:t>
        <a:bodyPr/>
        <a:lstStyle/>
        <a:p>
          <a:endParaRPr lang="el-GR"/>
        </a:p>
      </dgm:t>
    </dgm:pt>
    <dgm:pt modelId="{E82C7D02-1AA9-4976-9A85-91F92403BB8F}" type="pres">
      <dgm:prSet presAssocID="{486C8C66-8772-4D1F-AADF-08601EC7E2F4}" presName="Name0" presStyleCnt="0">
        <dgm:presLayoutVars>
          <dgm:dir/>
          <dgm:animLvl val="lvl"/>
          <dgm:resizeHandles val="exact"/>
        </dgm:presLayoutVars>
      </dgm:prSet>
      <dgm:spPr/>
    </dgm:pt>
    <dgm:pt modelId="{BEF92221-02F1-42A6-BE43-EF729A32BE36}" type="pres">
      <dgm:prSet presAssocID="{DD3A81F7-7FFE-41B2-A9FE-BDF46843EABB}" presName="boxAndChildren" presStyleCnt="0"/>
      <dgm:spPr/>
    </dgm:pt>
    <dgm:pt modelId="{4503908C-809E-43A9-8EA5-28C5CF215551}" type="pres">
      <dgm:prSet presAssocID="{DD3A81F7-7FFE-41B2-A9FE-BDF46843EABB}" presName="parentTextBox" presStyleLbl="node1" presStyleIdx="0" presStyleCnt="3"/>
      <dgm:spPr/>
    </dgm:pt>
    <dgm:pt modelId="{CAF55A11-F4A1-4C01-B6C6-50BF01FDC6FE}" type="pres">
      <dgm:prSet presAssocID="{DD3A81F7-7FFE-41B2-A9FE-BDF46843EABB}" presName="entireBox" presStyleLbl="node1" presStyleIdx="0" presStyleCnt="3"/>
      <dgm:spPr/>
    </dgm:pt>
    <dgm:pt modelId="{694FBD28-7769-4613-8F4C-4F853D07BE22}" type="pres">
      <dgm:prSet presAssocID="{DD3A81F7-7FFE-41B2-A9FE-BDF46843EABB}" presName="descendantBox" presStyleCnt="0"/>
      <dgm:spPr/>
    </dgm:pt>
    <dgm:pt modelId="{533F10FE-9498-46E4-A8DA-B67CA55A33E8}" type="pres">
      <dgm:prSet presAssocID="{0CF17475-A764-4A2A-BCEC-C06602222203}" presName="childTextBox" presStyleLbl="fgAccFollowNode1" presStyleIdx="0" presStyleCnt="6">
        <dgm:presLayoutVars>
          <dgm:bulletEnabled val="1"/>
        </dgm:presLayoutVars>
      </dgm:prSet>
      <dgm:spPr/>
    </dgm:pt>
    <dgm:pt modelId="{574DB309-6633-47B3-A5A3-EE6741DC8C89}" type="pres">
      <dgm:prSet presAssocID="{0F6EB186-5BBC-4C10-990C-6538C91A3AFF}" presName="childTextBox" presStyleLbl="fgAccFollowNode1" presStyleIdx="1" presStyleCnt="6">
        <dgm:presLayoutVars>
          <dgm:bulletEnabled val="1"/>
        </dgm:presLayoutVars>
      </dgm:prSet>
      <dgm:spPr/>
    </dgm:pt>
    <dgm:pt modelId="{72A297BA-14F6-4979-8FAF-A509F9BC054C}" type="pres">
      <dgm:prSet presAssocID="{757475EC-E55D-4D7F-B206-943C8AE7E381}" presName="sp" presStyleCnt="0"/>
      <dgm:spPr/>
    </dgm:pt>
    <dgm:pt modelId="{2D7599EB-9555-46C9-AE20-946D973B0DA6}" type="pres">
      <dgm:prSet presAssocID="{2C357024-EF21-4155-9D1B-D50F2403A404}" presName="arrowAndChildren" presStyleCnt="0"/>
      <dgm:spPr/>
    </dgm:pt>
    <dgm:pt modelId="{CB3CD38D-831D-4C96-B7E8-9C2DE64D5674}" type="pres">
      <dgm:prSet presAssocID="{2C357024-EF21-4155-9D1B-D50F2403A404}" presName="parentTextArrow" presStyleLbl="node1" presStyleIdx="0" presStyleCnt="3"/>
      <dgm:spPr/>
    </dgm:pt>
    <dgm:pt modelId="{9560531A-FCCB-4C84-84FC-227CBC103AE0}" type="pres">
      <dgm:prSet presAssocID="{2C357024-EF21-4155-9D1B-D50F2403A404}" presName="arrow" presStyleLbl="node1" presStyleIdx="1" presStyleCnt="3" custLinFactNeighborX="33333" custLinFactNeighborY="3077"/>
      <dgm:spPr/>
    </dgm:pt>
    <dgm:pt modelId="{F14C4E14-62B1-40A4-8EE5-75794392C314}" type="pres">
      <dgm:prSet presAssocID="{2C357024-EF21-4155-9D1B-D50F2403A404}" presName="descendantArrow" presStyleCnt="0"/>
      <dgm:spPr/>
    </dgm:pt>
    <dgm:pt modelId="{E504CE4C-8D19-476F-AA13-3185B3970C39}" type="pres">
      <dgm:prSet presAssocID="{F7E6FB29-AF5B-4893-BE97-39CAD8FFEDE5}" presName="childTextArrow" presStyleLbl="fgAccFollowNode1" presStyleIdx="2" presStyleCnt="6">
        <dgm:presLayoutVars>
          <dgm:bulletEnabled val="1"/>
        </dgm:presLayoutVars>
      </dgm:prSet>
      <dgm:spPr/>
    </dgm:pt>
    <dgm:pt modelId="{D72F70D0-53F1-4D3D-9FAB-715F782D3FFF}" type="pres">
      <dgm:prSet presAssocID="{2FE5C15D-8DF8-418B-9D29-057144468BD5}" presName="childTextArrow" presStyleLbl="fgAccFollowNode1" presStyleIdx="3" presStyleCnt="6">
        <dgm:presLayoutVars>
          <dgm:bulletEnabled val="1"/>
        </dgm:presLayoutVars>
      </dgm:prSet>
      <dgm:spPr/>
    </dgm:pt>
    <dgm:pt modelId="{2BF952F2-8DA5-4EFC-8DA0-9B536A6DA879}" type="pres">
      <dgm:prSet presAssocID="{B1D1545C-F387-4836-9175-D1BE0593F13F}" presName="childTextArrow" presStyleLbl="fgAccFollowNode1" presStyleIdx="4" presStyleCnt="6" custScaleX="133790">
        <dgm:presLayoutVars>
          <dgm:bulletEnabled val="1"/>
        </dgm:presLayoutVars>
      </dgm:prSet>
      <dgm:spPr/>
    </dgm:pt>
    <dgm:pt modelId="{A14F5DB1-8A87-4170-B52D-31D84056C75E}" type="pres">
      <dgm:prSet presAssocID="{908AAD0F-226C-4EE9-9B07-658AE204A3DB}" presName="sp" presStyleCnt="0"/>
      <dgm:spPr/>
    </dgm:pt>
    <dgm:pt modelId="{E73014F2-4A9C-4C8E-A530-EDFD8BBD1BC7}" type="pres">
      <dgm:prSet presAssocID="{CD5A7A0D-320B-4D92-AEBE-29A656591563}" presName="arrowAndChildren" presStyleCnt="0"/>
      <dgm:spPr/>
    </dgm:pt>
    <dgm:pt modelId="{7B67F27F-13CA-4ACA-BA5E-C557FDF62DBB}" type="pres">
      <dgm:prSet presAssocID="{CD5A7A0D-320B-4D92-AEBE-29A656591563}" presName="parentTextArrow" presStyleLbl="node1" presStyleIdx="1" presStyleCnt="3"/>
      <dgm:spPr/>
    </dgm:pt>
    <dgm:pt modelId="{12CDB379-5800-44AA-8123-95C106F3A06E}" type="pres">
      <dgm:prSet presAssocID="{CD5A7A0D-320B-4D92-AEBE-29A656591563}" presName="arrow" presStyleLbl="node1" presStyleIdx="2" presStyleCnt="3"/>
      <dgm:spPr/>
    </dgm:pt>
    <dgm:pt modelId="{B23DCD71-DE32-4A8C-B617-D331CAEB718E}" type="pres">
      <dgm:prSet presAssocID="{CD5A7A0D-320B-4D92-AEBE-29A656591563}" presName="descendantArrow" presStyleCnt="0"/>
      <dgm:spPr/>
    </dgm:pt>
    <dgm:pt modelId="{A35DFFC9-74FB-4364-A8DF-2D665A885246}" type="pres">
      <dgm:prSet presAssocID="{53E32017-C542-47EF-AC4B-21E432DAE662}" presName="childTextArrow" presStyleLbl="fgAccFollowNode1" presStyleIdx="5" presStyleCnt="6" custScaleX="2000000" custLinFactNeighborX="4769" custLinFactNeighborY="39">
        <dgm:presLayoutVars>
          <dgm:bulletEnabled val="1"/>
        </dgm:presLayoutVars>
      </dgm:prSet>
      <dgm:spPr/>
    </dgm:pt>
  </dgm:ptLst>
  <dgm:cxnLst>
    <dgm:cxn modelId="{3BF6D20E-AD15-46F0-90C1-84C7B9D8F51D}" type="presOf" srcId="{0F6EB186-5BBC-4C10-990C-6538C91A3AFF}" destId="{574DB309-6633-47B3-A5A3-EE6741DC8C89}" srcOrd="0" destOrd="0" presId="urn:microsoft.com/office/officeart/2005/8/layout/process4"/>
    <dgm:cxn modelId="{17C1FD13-32AB-44D0-B11D-5BB349F72E3F}" type="presOf" srcId="{CD5A7A0D-320B-4D92-AEBE-29A656591563}" destId="{7B67F27F-13CA-4ACA-BA5E-C557FDF62DBB}" srcOrd="0" destOrd="0" presId="urn:microsoft.com/office/officeart/2005/8/layout/process4"/>
    <dgm:cxn modelId="{282A401B-8E24-417A-9A46-2FFF46FEE4C1}" srcId="{486C8C66-8772-4D1F-AADF-08601EC7E2F4}" destId="{CD5A7A0D-320B-4D92-AEBE-29A656591563}" srcOrd="0" destOrd="0" parTransId="{164DF24E-8DC9-49A7-AF6B-5446A5CA77C3}" sibTransId="{908AAD0F-226C-4EE9-9B07-658AE204A3DB}"/>
    <dgm:cxn modelId="{E337A32E-0B70-49D6-8682-90474BFD13B4}" type="presOf" srcId="{0CF17475-A764-4A2A-BCEC-C06602222203}" destId="{533F10FE-9498-46E4-A8DA-B67CA55A33E8}" srcOrd="0" destOrd="0" presId="urn:microsoft.com/office/officeart/2005/8/layout/process4"/>
    <dgm:cxn modelId="{585DF22E-8293-441D-9B1C-398CCB9AFB2D}" type="presOf" srcId="{2C357024-EF21-4155-9D1B-D50F2403A404}" destId="{CB3CD38D-831D-4C96-B7E8-9C2DE64D5674}" srcOrd="0" destOrd="0" presId="urn:microsoft.com/office/officeart/2005/8/layout/process4"/>
    <dgm:cxn modelId="{FEBACB45-07CC-49EA-A647-3F610E9235B9}" type="presOf" srcId="{F7E6FB29-AF5B-4893-BE97-39CAD8FFEDE5}" destId="{E504CE4C-8D19-476F-AA13-3185B3970C39}" srcOrd="0" destOrd="0" presId="urn:microsoft.com/office/officeart/2005/8/layout/process4"/>
    <dgm:cxn modelId="{AFDDD972-324C-450E-BFCE-B6A559345C0B}" srcId="{486C8C66-8772-4D1F-AADF-08601EC7E2F4}" destId="{DD3A81F7-7FFE-41B2-A9FE-BDF46843EABB}" srcOrd="2" destOrd="0" parTransId="{A637823B-3773-4B56-950A-69F293D16C5E}" sibTransId="{E929E388-57D9-4A79-8188-D58FDF1B195F}"/>
    <dgm:cxn modelId="{AE3F9B54-A108-47C1-B5AC-EC315596917F}" srcId="{2C357024-EF21-4155-9D1B-D50F2403A404}" destId="{F7E6FB29-AF5B-4893-BE97-39CAD8FFEDE5}" srcOrd="0" destOrd="0" parTransId="{340BD16F-8005-4E1F-8205-50558D304761}" sibTransId="{681796AD-1F3A-4C72-A057-25B32E7D2B82}"/>
    <dgm:cxn modelId="{798EAA58-D156-4150-9F15-CCE6C6C3AAB7}" type="presOf" srcId="{B1D1545C-F387-4836-9175-D1BE0593F13F}" destId="{2BF952F2-8DA5-4EFC-8DA0-9B536A6DA879}" srcOrd="0" destOrd="0" presId="urn:microsoft.com/office/officeart/2005/8/layout/process4"/>
    <dgm:cxn modelId="{EEE64883-332A-45B5-B6DA-6DF01B284D1F}" srcId="{2C357024-EF21-4155-9D1B-D50F2403A404}" destId="{2FE5C15D-8DF8-418B-9D29-057144468BD5}" srcOrd="1" destOrd="0" parTransId="{9B698E59-7625-44B3-AB79-F87566807D2A}" sibTransId="{F55EA641-FDE6-4A8A-9516-73ADC348F14C}"/>
    <dgm:cxn modelId="{4CBEE68C-27FD-40E5-82C8-DF9C489FE5FF}" srcId="{2C357024-EF21-4155-9D1B-D50F2403A404}" destId="{B1D1545C-F387-4836-9175-D1BE0593F13F}" srcOrd="2" destOrd="0" parTransId="{7DA4F0D0-2731-4C9C-8B3D-A51D4E01FBAA}" sibTransId="{18F18486-E0D2-4526-AF81-0CF18A9645A4}"/>
    <dgm:cxn modelId="{E4E3E78D-0E25-4A48-8C36-21CAA41F3DED}" type="presOf" srcId="{2FE5C15D-8DF8-418B-9D29-057144468BD5}" destId="{D72F70D0-53F1-4D3D-9FAB-715F782D3FFF}" srcOrd="0" destOrd="0" presId="urn:microsoft.com/office/officeart/2005/8/layout/process4"/>
    <dgm:cxn modelId="{97E61A98-428F-4EB6-9E4F-B2B5B7647631}" type="presOf" srcId="{CD5A7A0D-320B-4D92-AEBE-29A656591563}" destId="{12CDB379-5800-44AA-8123-95C106F3A06E}" srcOrd="1" destOrd="0" presId="urn:microsoft.com/office/officeart/2005/8/layout/process4"/>
    <dgm:cxn modelId="{1C4891B2-8C6A-48CE-851B-424FAA2174CC}" type="presOf" srcId="{DD3A81F7-7FFE-41B2-A9FE-BDF46843EABB}" destId="{4503908C-809E-43A9-8EA5-28C5CF215551}" srcOrd="0" destOrd="0" presId="urn:microsoft.com/office/officeart/2005/8/layout/process4"/>
    <dgm:cxn modelId="{D59CF6C8-EA6A-4D3A-B3F7-292C29C2693F}" srcId="{DD3A81F7-7FFE-41B2-A9FE-BDF46843EABB}" destId="{0CF17475-A764-4A2A-BCEC-C06602222203}" srcOrd="0" destOrd="0" parTransId="{08116F74-924D-4D8D-A880-1F6D721BB5B8}" sibTransId="{830BD13E-FB03-4626-82BF-C51C734450F7}"/>
    <dgm:cxn modelId="{BC6F36CA-353A-4CF7-A595-3845738C077A}" type="presOf" srcId="{53E32017-C542-47EF-AC4B-21E432DAE662}" destId="{A35DFFC9-74FB-4364-A8DF-2D665A885246}" srcOrd="0" destOrd="0" presId="urn:microsoft.com/office/officeart/2005/8/layout/process4"/>
    <dgm:cxn modelId="{CA0AE2D2-AA93-45D7-A522-2BBC34F6C0E9}" type="presOf" srcId="{2C357024-EF21-4155-9D1B-D50F2403A404}" destId="{9560531A-FCCB-4C84-84FC-227CBC103AE0}" srcOrd="1" destOrd="0" presId="urn:microsoft.com/office/officeart/2005/8/layout/process4"/>
    <dgm:cxn modelId="{086590D4-293F-48B0-BAD2-DBAD429BDDAD}" srcId="{486C8C66-8772-4D1F-AADF-08601EC7E2F4}" destId="{2C357024-EF21-4155-9D1B-D50F2403A404}" srcOrd="1" destOrd="0" parTransId="{3875B46A-7265-4FE9-819E-9AF5DF5BCB38}" sibTransId="{757475EC-E55D-4D7F-B206-943C8AE7E381}"/>
    <dgm:cxn modelId="{07D1F0DA-2D2C-4DC1-B9D8-AE2C067C83DB}" type="presOf" srcId="{486C8C66-8772-4D1F-AADF-08601EC7E2F4}" destId="{E82C7D02-1AA9-4976-9A85-91F92403BB8F}" srcOrd="0" destOrd="0" presId="urn:microsoft.com/office/officeart/2005/8/layout/process4"/>
    <dgm:cxn modelId="{B956ADE4-514E-49C8-A2EC-FB56E3EBAC24}" type="presOf" srcId="{DD3A81F7-7FFE-41B2-A9FE-BDF46843EABB}" destId="{CAF55A11-F4A1-4C01-B6C6-50BF01FDC6FE}" srcOrd="1" destOrd="0" presId="urn:microsoft.com/office/officeart/2005/8/layout/process4"/>
    <dgm:cxn modelId="{556FDCE4-4EB7-4722-A457-4AFC0D4A8E51}" srcId="{CD5A7A0D-320B-4D92-AEBE-29A656591563}" destId="{53E32017-C542-47EF-AC4B-21E432DAE662}" srcOrd="0" destOrd="0" parTransId="{56173F77-B572-4166-B367-2C58B9F78C29}" sibTransId="{21234C3E-9886-4B0C-89D0-F471A99A43D9}"/>
    <dgm:cxn modelId="{1E603DF8-3B9A-4FAF-8E1B-432F3ECC3010}" srcId="{DD3A81F7-7FFE-41B2-A9FE-BDF46843EABB}" destId="{0F6EB186-5BBC-4C10-990C-6538C91A3AFF}" srcOrd="1" destOrd="0" parTransId="{BB6F6B2B-A236-46C0-97AD-2666B70C990D}" sibTransId="{2BDB7D7F-A650-4F20-B645-6EEAA0DB7F9E}"/>
    <dgm:cxn modelId="{FB93D3C2-C051-4EAF-A90C-802DA5C47AD3}" type="presParOf" srcId="{E82C7D02-1AA9-4976-9A85-91F92403BB8F}" destId="{BEF92221-02F1-42A6-BE43-EF729A32BE36}" srcOrd="0" destOrd="0" presId="urn:microsoft.com/office/officeart/2005/8/layout/process4"/>
    <dgm:cxn modelId="{854A521C-8819-49AA-BAB4-0B90D0D14A40}" type="presParOf" srcId="{BEF92221-02F1-42A6-BE43-EF729A32BE36}" destId="{4503908C-809E-43A9-8EA5-28C5CF215551}" srcOrd="0" destOrd="0" presId="urn:microsoft.com/office/officeart/2005/8/layout/process4"/>
    <dgm:cxn modelId="{D870B5EF-6CFE-4431-B17E-DBEEF418D0EF}" type="presParOf" srcId="{BEF92221-02F1-42A6-BE43-EF729A32BE36}" destId="{CAF55A11-F4A1-4C01-B6C6-50BF01FDC6FE}" srcOrd="1" destOrd="0" presId="urn:microsoft.com/office/officeart/2005/8/layout/process4"/>
    <dgm:cxn modelId="{7980F633-7A19-488D-A5FD-0C03E67C817A}" type="presParOf" srcId="{BEF92221-02F1-42A6-BE43-EF729A32BE36}" destId="{694FBD28-7769-4613-8F4C-4F853D07BE22}" srcOrd="2" destOrd="0" presId="urn:microsoft.com/office/officeart/2005/8/layout/process4"/>
    <dgm:cxn modelId="{2CDCD443-CDDF-4A32-B8D9-324C19F24FA4}" type="presParOf" srcId="{694FBD28-7769-4613-8F4C-4F853D07BE22}" destId="{533F10FE-9498-46E4-A8DA-B67CA55A33E8}" srcOrd="0" destOrd="0" presId="urn:microsoft.com/office/officeart/2005/8/layout/process4"/>
    <dgm:cxn modelId="{ED29487C-0377-4947-945C-FB8D5DCBB931}" type="presParOf" srcId="{694FBD28-7769-4613-8F4C-4F853D07BE22}" destId="{574DB309-6633-47B3-A5A3-EE6741DC8C89}" srcOrd="1" destOrd="0" presId="urn:microsoft.com/office/officeart/2005/8/layout/process4"/>
    <dgm:cxn modelId="{9AF23415-0E69-4611-B64D-AA075CF71E45}" type="presParOf" srcId="{E82C7D02-1AA9-4976-9A85-91F92403BB8F}" destId="{72A297BA-14F6-4979-8FAF-A509F9BC054C}" srcOrd="1" destOrd="0" presId="urn:microsoft.com/office/officeart/2005/8/layout/process4"/>
    <dgm:cxn modelId="{223BE961-02B3-4856-9731-2A443B39830F}" type="presParOf" srcId="{E82C7D02-1AA9-4976-9A85-91F92403BB8F}" destId="{2D7599EB-9555-46C9-AE20-946D973B0DA6}" srcOrd="2" destOrd="0" presId="urn:microsoft.com/office/officeart/2005/8/layout/process4"/>
    <dgm:cxn modelId="{4BBBAE06-D616-4C2C-851C-276139E7268B}" type="presParOf" srcId="{2D7599EB-9555-46C9-AE20-946D973B0DA6}" destId="{CB3CD38D-831D-4C96-B7E8-9C2DE64D5674}" srcOrd="0" destOrd="0" presId="urn:microsoft.com/office/officeart/2005/8/layout/process4"/>
    <dgm:cxn modelId="{A1E3E06F-58E6-46C9-8F65-76D8C2304750}" type="presParOf" srcId="{2D7599EB-9555-46C9-AE20-946D973B0DA6}" destId="{9560531A-FCCB-4C84-84FC-227CBC103AE0}" srcOrd="1" destOrd="0" presId="urn:microsoft.com/office/officeart/2005/8/layout/process4"/>
    <dgm:cxn modelId="{C1716CEA-978F-41CE-BAD8-BE6693071B80}" type="presParOf" srcId="{2D7599EB-9555-46C9-AE20-946D973B0DA6}" destId="{F14C4E14-62B1-40A4-8EE5-75794392C314}" srcOrd="2" destOrd="0" presId="urn:microsoft.com/office/officeart/2005/8/layout/process4"/>
    <dgm:cxn modelId="{E22A3EA6-13B1-44F3-A7C7-5127D36B4F98}" type="presParOf" srcId="{F14C4E14-62B1-40A4-8EE5-75794392C314}" destId="{E504CE4C-8D19-476F-AA13-3185B3970C39}" srcOrd="0" destOrd="0" presId="urn:microsoft.com/office/officeart/2005/8/layout/process4"/>
    <dgm:cxn modelId="{6F0A5B74-B4A7-4439-BCA1-590DD468899C}" type="presParOf" srcId="{F14C4E14-62B1-40A4-8EE5-75794392C314}" destId="{D72F70D0-53F1-4D3D-9FAB-715F782D3FFF}" srcOrd="1" destOrd="0" presId="urn:microsoft.com/office/officeart/2005/8/layout/process4"/>
    <dgm:cxn modelId="{4D2699A3-55F4-4B66-A4B5-320D78899355}" type="presParOf" srcId="{F14C4E14-62B1-40A4-8EE5-75794392C314}" destId="{2BF952F2-8DA5-4EFC-8DA0-9B536A6DA879}" srcOrd="2" destOrd="0" presId="urn:microsoft.com/office/officeart/2005/8/layout/process4"/>
    <dgm:cxn modelId="{62869C4A-0E38-4E8E-B45E-5A50C27E86CB}" type="presParOf" srcId="{E82C7D02-1AA9-4976-9A85-91F92403BB8F}" destId="{A14F5DB1-8A87-4170-B52D-31D84056C75E}" srcOrd="3" destOrd="0" presId="urn:microsoft.com/office/officeart/2005/8/layout/process4"/>
    <dgm:cxn modelId="{95E002D6-3CD8-4E94-A1C3-B06C88169CF0}" type="presParOf" srcId="{E82C7D02-1AA9-4976-9A85-91F92403BB8F}" destId="{E73014F2-4A9C-4C8E-A530-EDFD8BBD1BC7}" srcOrd="4" destOrd="0" presId="urn:microsoft.com/office/officeart/2005/8/layout/process4"/>
    <dgm:cxn modelId="{2D8ACF15-253E-459F-8346-3AC0D6425B82}" type="presParOf" srcId="{E73014F2-4A9C-4C8E-A530-EDFD8BBD1BC7}" destId="{7B67F27F-13CA-4ACA-BA5E-C557FDF62DBB}" srcOrd="0" destOrd="0" presId="urn:microsoft.com/office/officeart/2005/8/layout/process4"/>
    <dgm:cxn modelId="{290A6CAA-0CA4-4538-A0ED-B98026ECED4F}" type="presParOf" srcId="{E73014F2-4A9C-4C8E-A530-EDFD8BBD1BC7}" destId="{12CDB379-5800-44AA-8123-95C106F3A06E}" srcOrd="1" destOrd="0" presId="urn:microsoft.com/office/officeart/2005/8/layout/process4"/>
    <dgm:cxn modelId="{4401B06F-D68A-40B7-B212-0517D6727A0E}" type="presParOf" srcId="{E73014F2-4A9C-4C8E-A530-EDFD8BBD1BC7}" destId="{B23DCD71-DE32-4A8C-B617-D331CAEB718E}" srcOrd="2" destOrd="0" presId="urn:microsoft.com/office/officeart/2005/8/layout/process4"/>
    <dgm:cxn modelId="{F62A9340-F3B5-48F3-880D-94E6AF184CF0}" type="presParOf" srcId="{B23DCD71-DE32-4A8C-B617-D331CAEB718E}" destId="{A35DFFC9-74FB-4364-A8DF-2D665A88524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F55A11-F4A1-4C01-B6C6-50BF01FDC6FE}">
      <dsp:nvSpPr>
        <dsp:cNvPr id="0" name=""/>
        <dsp:cNvSpPr/>
      </dsp:nvSpPr>
      <dsp:spPr>
        <a:xfrm>
          <a:off x="0" y="3406931"/>
          <a:ext cx="8640960" cy="11182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b="1" kern="1200" dirty="0"/>
            <a:t>Αποτελέσματα</a:t>
          </a:r>
        </a:p>
      </dsp:txBody>
      <dsp:txXfrm>
        <a:off x="0" y="3406931"/>
        <a:ext cx="8640960" cy="603844"/>
      </dsp:txXfrm>
    </dsp:sp>
    <dsp:sp modelId="{533F10FE-9498-46E4-A8DA-B67CA55A33E8}">
      <dsp:nvSpPr>
        <dsp:cNvPr id="0" name=""/>
        <dsp:cNvSpPr/>
      </dsp:nvSpPr>
      <dsp:spPr>
        <a:xfrm>
          <a:off x="0" y="3988412"/>
          <a:ext cx="4320480" cy="5143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3 </a:t>
          </a:r>
          <a:r>
            <a:rPr lang="el-GR" sz="2400" b="1" kern="1200" dirty="0"/>
            <a:t>Συμφωνίες </a:t>
          </a:r>
          <a:r>
            <a:rPr lang="el-GR" sz="2400" b="1" kern="1200" dirty="0" err="1"/>
            <a:t>Αδειοδότησης</a:t>
          </a:r>
          <a:endParaRPr lang="el-GR" sz="2400" b="1" kern="1200" dirty="0"/>
        </a:p>
      </dsp:txBody>
      <dsp:txXfrm>
        <a:off x="0" y="3988412"/>
        <a:ext cx="4320480" cy="514386"/>
      </dsp:txXfrm>
    </dsp:sp>
    <dsp:sp modelId="{574DB309-6633-47B3-A5A3-EE6741DC8C89}">
      <dsp:nvSpPr>
        <dsp:cNvPr id="0" name=""/>
        <dsp:cNvSpPr/>
      </dsp:nvSpPr>
      <dsp:spPr>
        <a:xfrm>
          <a:off x="4320480" y="3988412"/>
          <a:ext cx="4320480" cy="51438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/>
            <a:t>9</a:t>
          </a:r>
          <a:r>
            <a:rPr lang="el-GR" sz="2400" b="1" kern="1200"/>
            <a:t> </a:t>
          </a:r>
          <a:r>
            <a:rPr lang="en-US" sz="2400" b="1" kern="1200" dirty="0"/>
            <a:t>spin-off</a:t>
          </a:r>
          <a:endParaRPr lang="el-GR" sz="2400" kern="1200" dirty="0"/>
        </a:p>
      </dsp:txBody>
      <dsp:txXfrm>
        <a:off x="4320480" y="3988412"/>
        <a:ext cx="4320480" cy="514386"/>
      </dsp:txXfrm>
    </dsp:sp>
    <dsp:sp modelId="{9560531A-FCCB-4C84-84FC-227CBC103AE0}">
      <dsp:nvSpPr>
        <dsp:cNvPr id="0" name=""/>
        <dsp:cNvSpPr/>
      </dsp:nvSpPr>
      <dsp:spPr>
        <a:xfrm rot="10800000">
          <a:off x="0" y="1756785"/>
          <a:ext cx="864096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b="1" kern="1200" dirty="0"/>
            <a:t>Έργα Βιομηχανικής Συνεργασίας</a:t>
          </a:r>
        </a:p>
      </dsp:txBody>
      <dsp:txXfrm rot="-10800000">
        <a:off x="0" y="1756785"/>
        <a:ext cx="8640960" cy="603663"/>
      </dsp:txXfrm>
    </dsp:sp>
    <dsp:sp modelId="{E504CE4C-8D19-476F-AA13-3185B3970C39}">
      <dsp:nvSpPr>
        <dsp:cNvPr id="0" name=""/>
        <dsp:cNvSpPr/>
      </dsp:nvSpPr>
      <dsp:spPr>
        <a:xfrm>
          <a:off x="3939" y="2307529"/>
          <a:ext cx="2586381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2.</a:t>
          </a:r>
          <a:r>
            <a:rPr lang="en-US" sz="2400" b="1" kern="1200" dirty="0"/>
            <a:t>104 </a:t>
          </a:r>
          <a:r>
            <a:rPr lang="el-GR" sz="2400" b="1" kern="1200" dirty="0"/>
            <a:t>Έργα</a:t>
          </a:r>
          <a:endParaRPr lang="en-US" sz="2400" b="1" kern="1200" dirty="0"/>
        </a:p>
      </dsp:txBody>
      <dsp:txXfrm>
        <a:off x="3939" y="2307529"/>
        <a:ext cx="2586381" cy="514231"/>
      </dsp:txXfrm>
    </dsp:sp>
    <dsp:sp modelId="{D72F70D0-53F1-4D3D-9FAB-715F782D3FFF}">
      <dsp:nvSpPr>
        <dsp:cNvPr id="0" name=""/>
        <dsp:cNvSpPr/>
      </dsp:nvSpPr>
      <dsp:spPr>
        <a:xfrm>
          <a:off x="2590320" y="2307529"/>
          <a:ext cx="2586381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€</a:t>
          </a:r>
          <a:r>
            <a:rPr lang="en-US" sz="2400" b="1" kern="1200" dirty="0"/>
            <a:t> 34</a:t>
          </a:r>
          <a:r>
            <a:rPr lang="el-GR" sz="2400" b="1" kern="1200" dirty="0"/>
            <a:t>,</a:t>
          </a:r>
          <a:r>
            <a:rPr lang="en-US" sz="2400" b="1" kern="1200" dirty="0"/>
            <a:t>6</a:t>
          </a:r>
          <a:r>
            <a:rPr lang="el-GR" sz="2400" b="1" kern="1200" dirty="0"/>
            <a:t> εκ.</a:t>
          </a:r>
          <a:r>
            <a:rPr lang="el-GR" sz="2100" kern="1200" dirty="0"/>
            <a:t> </a:t>
          </a:r>
        </a:p>
      </dsp:txBody>
      <dsp:txXfrm>
        <a:off x="2590320" y="2307529"/>
        <a:ext cx="2586381" cy="514231"/>
      </dsp:txXfrm>
    </dsp:sp>
    <dsp:sp modelId="{2BF952F2-8DA5-4EFC-8DA0-9B536A6DA879}">
      <dsp:nvSpPr>
        <dsp:cNvPr id="0" name=""/>
        <dsp:cNvSpPr/>
      </dsp:nvSpPr>
      <dsp:spPr>
        <a:xfrm>
          <a:off x="5176701" y="2307529"/>
          <a:ext cx="3460319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13</a:t>
          </a:r>
          <a:r>
            <a:rPr lang="el-GR" sz="2400" b="1" kern="1200" dirty="0"/>
            <a:t>,</a:t>
          </a:r>
          <a:r>
            <a:rPr lang="en-US" sz="2400" b="1" kern="1200" dirty="0"/>
            <a:t>3</a:t>
          </a:r>
          <a:r>
            <a:rPr lang="el-GR" sz="2400" b="1" kern="1200" dirty="0"/>
            <a:t> % </a:t>
          </a:r>
          <a:r>
            <a:rPr lang="en-US" sz="1200" b="0" kern="1200" dirty="0"/>
            <a:t>(</a:t>
          </a:r>
          <a:r>
            <a:rPr lang="el-GR" sz="1200" b="0" kern="1200" dirty="0"/>
            <a:t>του συνολικού Κ.Ε. του ΕΛΚΕ ΑΠΘ</a:t>
          </a:r>
          <a:r>
            <a:rPr lang="en-US" sz="1200" b="0" kern="1200" dirty="0"/>
            <a:t>)</a:t>
          </a:r>
          <a:endParaRPr lang="el-GR" sz="1050" b="0" kern="1200" dirty="0"/>
        </a:p>
      </dsp:txBody>
      <dsp:txXfrm>
        <a:off x="5176701" y="2307529"/>
        <a:ext cx="3460319" cy="514231"/>
      </dsp:txXfrm>
    </dsp:sp>
    <dsp:sp modelId="{12CDB379-5800-44AA-8123-95C106F3A06E}">
      <dsp:nvSpPr>
        <dsp:cNvPr id="0" name=""/>
        <dsp:cNvSpPr/>
      </dsp:nvSpPr>
      <dsp:spPr>
        <a:xfrm rot="10800000">
          <a:off x="0" y="799"/>
          <a:ext cx="8640960" cy="1719839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800" b="1" kern="1200" dirty="0"/>
            <a:t>Συνολικά Ερευνητικά Έργα</a:t>
          </a:r>
        </a:p>
      </dsp:txBody>
      <dsp:txXfrm rot="-10800000">
        <a:off x="0" y="799"/>
        <a:ext cx="8640960" cy="603663"/>
      </dsp:txXfrm>
    </dsp:sp>
    <dsp:sp modelId="{A35DFFC9-74FB-4364-A8DF-2D665A885246}">
      <dsp:nvSpPr>
        <dsp:cNvPr id="0" name=""/>
        <dsp:cNvSpPr/>
      </dsp:nvSpPr>
      <dsp:spPr>
        <a:xfrm>
          <a:off x="2109" y="604664"/>
          <a:ext cx="8638850" cy="51423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€</a:t>
          </a:r>
          <a:r>
            <a:rPr lang="en-US" sz="2400" b="1" kern="1200" dirty="0"/>
            <a:t> 260,2</a:t>
          </a:r>
          <a:r>
            <a:rPr lang="el-GR" sz="2400" b="1" kern="1200" dirty="0"/>
            <a:t>εκ. Κύκλος Εργασιών</a:t>
          </a:r>
          <a:endParaRPr lang="en-US" sz="2400" b="1" kern="1200" dirty="0"/>
        </a:p>
      </dsp:txBody>
      <dsp:txXfrm>
        <a:off x="2109" y="604664"/>
        <a:ext cx="8638850" cy="5142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0.5037</cdr:x>
      <cdr:y>0.63914</cdr:y>
    </cdr:from>
    <cdr:to>
      <cdr:x>0.62222</cdr:x>
      <cdr:y>0.81149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33298D0-7596-451E-B892-A37AF4D567CA}"/>
            </a:ext>
          </a:extLst>
        </cdr:cNvPr>
        <cdr:cNvSpPr txBox="1"/>
      </cdr:nvSpPr>
      <cdr:spPr>
        <a:xfrm xmlns:a="http://schemas.openxmlformats.org/drawingml/2006/main">
          <a:off x="3886200" y="339089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  <cdr:relSizeAnchor xmlns:cdr="http://schemas.openxmlformats.org/drawingml/2006/chartDrawing">
    <cdr:from>
      <cdr:x>0.2358</cdr:x>
      <cdr:y>0.42908</cdr:y>
    </cdr:from>
    <cdr:to>
      <cdr:x>0.35432</cdr:x>
      <cdr:y>0.60144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0160F80-1344-4C71-90E3-4F9913F1B92E}"/>
            </a:ext>
          </a:extLst>
        </cdr:cNvPr>
        <cdr:cNvSpPr txBox="1"/>
      </cdr:nvSpPr>
      <cdr:spPr>
        <a:xfrm xmlns:a="http://schemas.openxmlformats.org/drawingml/2006/main">
          <a:off x="1819275" y="227647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  <cdr:relSizeAnchor xmlns:cdr="http://schemas.openxmlformats.org/drawingml/2006/chartDrawing">
    <cdr:from>
      <cdr:x>0.23827</cdr:x>
      <cdr:y>0.43806</cdr:y>
    </cdr:from>
    <cdr:to>
      <cdr:x>0.35679</cdr:x>
      <cdr:y>0.61041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AA72667E-BCE4-43A1-BCC7-E3A5093CA301}"/>
            </a:ext>
          </a:extLst>
        </cdr:cNvPr>
        <cdr:cNvSpPr txBox="1"/>
      </cdr:nvSpPr>
      <cdr:spPr>
        <a:xfrm xmlns:a="http://schemas.openxmlformats.org/drawingml/2006/main">
          <a:off x="1838325" y="232409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  <cdr:relSizeAnchor xmlns:cdr="http://schemas.openxmlformats.org/drawingml/2006/chartDrawing">
    <cdr:from>
      <cdr:x>0.20535</cdr:x>
      <cdr:y>0.40634</cdr:y>
    </cdr:from>
    <cdr:to>
      <cdr:x>0.2838</cdr:x>
      <cdr:y>0.46499</cdr:y>
    </cdr:to>
    <cdr:sp macro="" textlink="">
      <cdr:nvSpPr>
        <cdr:cNvPr id="6" name="TextBox 8">
          <a:extLst xmlns:a="http://schemas.openxmlformats.org/drawingml/2006/main">
            <a:ext uri="{FF2B5EF4-FFF2-40B4-BE49-F238E27FC236}">
              <a16:creationId xmlns:a16="http://schemas.microsoft.com/office/drawing/2014/main" id="{8FE108EC-0683-4AB4-901D-1D8313C48F77}"/>
            </a:ext>
          </a:extLst>
        </cdr:cNvPr>
        <cdr:cNvSpPr txBox="1"/>
      </cdr:nvSpPr>
      <cdr:spPr>
        <a:xfrm xmlns:a="http://schemas.openxmlformats.org/drawingml/2006/main">
          <a:off x="1584325" y="2155825"/>
          <a:ext cx="605294" cy="311149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no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l-GR" sz="1200" b="1"/>
            <a:t>2</a:t>
          </a:r>
          <a:r>
            <a:rPr lang="en-US" sz="1200" b="1"/>
            <a:t>9</a:t>
          </a:r>
          <a:r>
            <a:rPr lang="el-GR" sz="1200" b="1"/>
            <a:t>,</a:t>
          </a:r>
          <a:r>
            <a:rPr lang="en-US" sz="1200" b="1"/>
            <a:t>4</a:t>
          </a:r>
          <a:r>
            <a:rPr lang="el-GR" sz="1200" b="1"/>
            <a:t>% </a:t>
          </a:r>
        </a:p>
      </cdr:txBody>
    </cdr:sp>
  </cdr:relSizeAnchor>
  <cdr:relSizeAnchor xmlns:cdr="http://schemas.openxmlformats.org/drawingml/2006/chartDrawing">
    <cdr:from>
      <cdr:x>0.81646</cdr:x>
      <cdr:y>0.39737</cdr:y>
    </cdr:from>
    <cdr:to>
      <cdr:x>0.8971</cdr:x>
      <cdr:y>0.44747</cdr:y>
    </cdr:to>
    <cdr:sp macro="" textlink="">
      <cdr:nvSpPr>
        <cdr:cNvPr id="23" name="TextBox 8">
          <a:extLst xmlns:a="http://schemas.openxmlformats.org/drawingml/2006/main">
            <a:ext uri="{FF2B5EF4-FFF2-40B4-BE49-F238E27FC236}">
              <a16:creationId xmlns:a16="http://schemas.microsoft.com/office/drawing/2014/main" id="{8FE108EC-0683-4AB4-901D-1D8313C48F77}"/>
            </a:ext>
          </a:extLst>
        </cdr:cNvPr>
        <cdr:cNvSpPr txBox="1"/>
      </cdr:nvSpPr>
      <cdr:spPr>
        <a:xfrm xmlns:a="http://schemas.openxmlformats.org/drawingml/2006/main">
          <a:off x="6128104" y="2222522"/>
          <a:ext cx="605294" cy="28020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l-GR" sz="1200" b="1"/>
            <a:t>3</a:t>
          </a:r>
          <a:r>
            <a:rPr lang="en-US" sz="1200" b="1"/>
            <a:t>2</a:t>
          </a:r>
          <a:r>
            <a:rPr lang="el-GR" sz="1200" b="1"/>
            <a:t>,</a:t>
          </a:r>
          <a:r>
            <a:rPr lang="en-US" sz="1200" b="1"/>
            <a:t>8</a:t>
          </a:r>
          <a:r>
            <a:rPr lang="el-GR" sz="1200" b="1"/>
            <a:t>% </a:t>
          </a:r>
        </a:p>
      </cdr:txBody>
    </cdr:sp>
  </cdr:relSizeAnchor>
  <cdr:relSizeAnchor xmlns:cdr="http://schemas.openxmlformats.org/drawingml/2006/chartDrawing">
    <cdr:from>
      <cdr:x>0.54979</cdr:x>
      <cdr:y>0.22861</cdr:y>
    </cdr:from>
    <cdr:to>
      <cdr:x>0.63043</cdr:x>
      <cdr:y>0.27871</cdr:y>
    </cdr:to>
    <cdr:sp macro="" textlink="">
      <cdr:nvSpPr>
        <cdr:cNvPr id="24" name="TextBox 8">
          <a:extLst xmlns:a="http://schemas.openxmlformats.org/drawingml/2006/main">
            <a:ext uri="{FF2B5EF4-FFF2-40B4-BE49-F238E27FC236}">
              <a16:creationId xmlns:a16="http://schemas.microsoft.com/office/drawing/2014/main" id="{8FE108EC-0683-4AB4-901D-1D8313C48F77}"/>
            </a:ext>
          </a:extLst>
        </cdr:cNvPr>
        <cdr:cNvSpPr txBox="1"/>
      </cdr:nvSpPr>
      <cdr:spPr>
        <a:xfrm xmlns:a="http://schemas.openxmlformats.org/drawingml/2006/main">
          <a:off x="4126559" y="1278634"/>
          <a:ext cx="605294" cy="28020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/>
            <a:t>10</a:t>
          </a:r>
          <a:r>
            <a:rPr lang="el-GR" sz="1200" b="1"/>
            <a:t>,</a:t>
          </a:r>
          <a:r>
            <a:rPr lang="en-US" sz="1200" b="1"/>
            <a:t>3</a:t>
          </a:r>
          <a:r>
            <a:rPr lang="el-GR" sz="1200" b="1"/>
            <a:t>% </a:t>
          </a:r>
        </a:p>
      </cdr:txBody>
    </cdr:sp>
  </cdr:relSizeAnchor>
  <cdr:relSizeAnchor xmlns:cdr="http://schemas.openxmlformats.org/drawingml/2006/chartDrawing">
    <cdr:from>
      <cdr:x>0.39424</cdr:x>
      <cdr:y>0.25015</cdr:y>
    </cdr:from>
    <cdr:to>
      <cdr:x>0.47488</cdr:x>
      <cdr:y>0.30025</cdr:y>
    </cdr:to>
    <cdr:sp macro="" textlink="">
      <cdr:nvSpPr>
        <cdr:cNvPr id="25" name="TextBox 8">
          <a:extLst xmlns:a="http://schemas.openxmlformats.org/drawingml/2006/main">
            <a:ext uri="{FF2B5EF4-FFF2-40B4-BE49-F238E27FC236}">
              <a16:creationId xmlns:a16="http://schemas.microsoft.com/office/drawing/2014/main" id="{8FE108EC-0683-4AB4-901D-1D8313C48F77}"/>
            </a:ext>
          </a:extLst>
        </cdr:cNvPr>
        <cdr:cNvSpPr txBox="1"/>
      </cdr:nvSpPr>
      <cdr:spPr>
        <a:xfrm xmlns:a="http://schemas.openxmlformats.org/drawingml/2006/main">
          <a:off x="2959047" y="1399109"/>
          <a:ext cx="605294" cy="28020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sp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l-GR" sz="1200" b="1"/>
            <a:t>1</a:t>
          </a:r>
          <a:r>
            <a:rPr lang="en-US" sz="1200" b="1"/>
            <a:t>1</a:t>
          </a:r>
          <a:r>
            <a:rPr lang="el-GR" sz="1200" b="1"/>
            <a:t>,</a:t>
          </a:r>
          <a:r>
            <a:rPr lang="en-US" sz="1200" b="1"/>
            <a:t>1</a:t>
          </a:r>
          <a:r>
            <a:rPr lang="el-GR" sz="1200" b="1"/>
            <a:t>% </a:t>
          </a:r>
        </a:p>
      </cdr:txBody>
    </cdr:sp>
  </cdr:relSizeAnchor>
  <cdr:relSizeAnchor xmlns:cdr="http://schemas.openxmlformats.org/drawingml/2006/chartDrawing">
    <cdr:from>
      <cdr:x>0.5214</cdr:x>
      <cdr:y>0.62178</cdr:y>
    </cdr:from>
    <cdr:to>
      <cdr:x>0.59985</cdr:x>
      <cdr:y>0.68043</cdr:y>
    </cdr:to>
    <cdr:sp macro="" textlink="">
      <cdr:nvSpPr>
        <cdr:cNvPr id="30" name="TextBox 8">
          <a:extLst xmlns:a="http://schemas.openxmlformats.org/drawingml/2006/main">
            <a:ext uri="{FF2B5EF4-FFF2-40B4-BE49-F238E27FC236}">
              <a16:creationId xmlns:a16="http://schemas.microsoft.com/office/drawing/2014/main" id="{9DBC7D4D-D936-4627-AA02-8DECE1B8279F}"/>
            </a:ext>
          </a:extLst>
        </cdr:cNvPr>
        <cdr:cNvSpPr txBox="1"/>
      </cdr:nvSpPr>
      <cdr:spPr>
        <a:xfrm xmlns:a="http://schemas.openxmlformats.org/drawingml/2006/main">
          <a:off x="4022725" y="3298825"/>
          <a:ext cx="605294" cy="311149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wrap="none" rtlCol="0" anchor="t">
          <a:noAutofit/>
        </a:bodyPr>
        <a:lstStyle xmlns:a="http://schemas.openxmlformats.org/drawingml/2006/main">
          <a:lvl1pPr marL="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b="1"/>
            <a:t>16</a:t>
          </a:r>
          <a:r>
            <a:rPr lang="el-GR" sz="1200" b="1"/>
            <a:t>,4% 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0.5037</cdr:x>
      <cdr:y>0.63914</cdr:y>
    </cdr:from>
    <cdr:to>
      <cdr:x>0.62222</cdr:x>
      <cdr:y>0.81149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33298D0-7596-451E-B892-A37AF4D567CA}"/>
            </a:ext>
          </a:extLst>
        </cdr:cNvPr>
        <cdr:cNvSpPr txBox="1"/>
      </cdr:nvSpPr>
      <cdr:spPr>
        <a:xfrm xmlns:a="http://schemas.openxmlformats.org/drawingml/2006/main">
          <a:off x="3886200" y="339089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  <cdr:relSizeAnchor xmlns:cdr="http://schemas.openxmlformats.org/drawingml/2006/chartDrawing">
    <cdr:from>
      <cdr:x>0.2358</cdr:x>
      <cdr:y>0.42908</cdr:y>
    </cdr:from>
    <cdr:to>
      <cdr:x>0.35432</cdr:x>
      <cdr:y>0.60144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0160F80-1344-4C71-90E3-4F9913F1B92E}"/>
            </a:ext>
          </a:extLst>
        </cdr:cNvPr>
        <cdr:cNvSpPr txBox="1"/>
      </cdr:nvSpPr>
      <cdr:spPr>
        <a:xfrm xmlns:a="http://schemas.openxmlformats.org/drawingml/2006/main">
          <a:off x="1819275" y="227647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  <cdr:relSizeAnchor xmlns:cdr="http://schemas.openxmlformats.org/drawingml/2006/chartDrawing">
    <cdr:from>
      <cdr:x>0.23827</cdr:x>
      <cdr:y>0.43806</cdr:y>
    </cdr:from>
    <cdr:to>
      <cdr:x>0.35679</cdr:x>
      <cdr:y>0.61041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AA72667E-BCE4-43A1-BCC7-E3A5093CA301}"/>
            </a:ext>
          </a:extLst>
        </cdr:cNvPr>
        <cdr:cNvSpPr txBox="1"/>
      </cdr:nvSpPr>
      <cdr:spPr>
        <a:xfrm xmlns:a="http://schemas.openxmlformats.org/drawingml/2006/main">
          <a:off x="1838325" y="232409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0.5037</cdr:x>
      <cdr:y>0.63914</cdr:y>
    </cdr:from>
    <cdr:to>
      <cdr:x>0.62222</cdr:x>
      <cdr:y>0.81149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333298D0-7596-451E-B892-A37AF4D567CA}"/>
            </a:ext>
          </a:extLst>
        </cdr:cNvPr>
        <cdr:cNvSpPr txBox="1"/>
      </cdr:nvSpPr>
      <cdr:spPr>
        <a:xfrm xmlns:a="http://schemas.openxmlformats.org/drawingml/2006/main">
          <a:off x="3886200" y="339089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  <cdr:relSizeAnchor xmlns:cdr="http://schemas.openxmlformats.org/drawingml/2006/chartDrawing">
    <cdr:from>
      <cdr:x>0.2358</cdr:x>
      <cdr:y>0.42908</cdr:y>
    </cdr:from>
    <cdr:to>
      <cdr:x>0.35432</cdr:x>
      <cdr:y>0.60144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0160F80-1344-4C71-90E3-4F9913F1B92E}"/>
            </a:ext>
          </a:extLst>
        </cdr:cNvPr>
        <cdr:cNvSpPr txBox="1"/>
      </cdr:nvSpPr>
      <cdr:spPr>
        <a:xfrm xmlns:a="http://schemas.openxmlformats.org/drawingml/2006/main">
          <a:off x="1819275" y="227647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  <cdr:relSizeAnchor xmlns:cdr="http://schemas.openxmlformats.org/drawingml/2006/chartDrawing">
    <cdr:from>
      <cdr:x>0.23827</cdr:x>
      <cdr:y>0.43806</cdr:y>
    </cdr:from>
    <cdr:to>
      <cdr:x>0.35679</cdr:x>
      <cdr:y>0.61041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AA72667E-BCE4-43A1-BCC7-E3A5093CA301}"/>
            </a:ext>
          </a:extLst>
        </cdr:cNvPr>
        <cdr:cNvSpPr txBox="1"/>
      </cdr:nvSpPr>
      <cdr:spPr>
        <a:xfrm xmlns:a="http://schemas.openxmlformats.org/drawingml/2006/main">
          <a:off x="1838325" y="2324099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85787-D7B8-4312-A87B-EF89F32470DB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51098" y="9428242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09406-4903-4072-9D48-FD0C15EDB87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1183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F2128-99F8-4AE7-A7DD-D780D4FB38AB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FD467-2F79-4BE3-8F61-5EAA3505C7B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59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FD467-2F79-4BE3-8F61-5EAA3505C7B0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2694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FD467-2F79-4BE3-8F61-5EAA3505C7B0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653310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FD467-2F79-4BE3-8F61-5EAA3505C7B0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18329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FD467-2F79-4BE3-8F61-5EAA3505C7B0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728496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FD467-2F79-4BE3-8F61-5EAA3505C7B0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51553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FD467-2F79-4BE3-8F61-5EAA3505C7B0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98942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FD467-2F79-4BE3-8F61-5EAA3505C7B0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9904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8FD467-2F79-4BE3-8F61-5EAA3505C7B0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61386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CE0A7-4376-4C5B-ADD4-C35D6A696B1F}" type="slidenum">
              <a:rPr lang="el-GR" altLang="en-US" smtClean="0"/>
              <a:pPr/>
              <a:t>9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1110274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97F28-EFBD-4EC8-A275-DAC5EF03B9DC}" type="datetimeFigureOut">
              <a:rPr lang="el-GR" smtClean="0"/>
              <a:pPr/>
              <a:t>12/09/2025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880" y="341784"/>
            <a:ext cx="8229600" cy="1143000"/>
          </a:xfrm>
        </p:spPr>
        <p:txBody>
          <a:bodyPr>
            <a:normAutofit/>
          </a:bodyPr>
          <a:lstStyle/>
          <a:p>
            <a:r>
              <a:rPr lang="el-GR" sz="4000" dirty="0"/>
              <a:t>Κύκλος Εργασιών 20</a:t>
            </a:r>
            <a:r>
              <a:rPr lang="en-US" sz="4000" dirty="0"/>
              <a:t>22</a:t>
            </a:r>
            <a:r>
              <a:rPr lang="el-GR" sz="4000" dirty="0"/>
              <a:t>-20</a:t>
            </a:r>
            <a:r>
              <a:rPr lang="en-US" sz="4000" dirty="0"/>
              <a:t>24</a:t>
            </a:r>
            <a:endParaRPr lang="el-GR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1</a:t>
            </a:fld>
            <a:endParaRPr lang="el-GR"/>
          </a:p>
        </p:txBody>
      </p:sp>
      <p:graphicFrame>
        <p:nvGraphicFramePr>
          <p:cNvPr id="4" name="Γράφημα 3">
            <a:extLst>
              <a:ext uri="{FF2B5EF4-FFF2-40B4-BE49-F238E27FC236}">
                <a16:creationId xmlns:a16="http://schemas.microsoft.com/office/drawing/2014/main" id="{5264C4E2-AB2D-461F-93EF-1087A2CBF5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35337514"/>
              </p:ext>
            </p:extLst>
          </p:nvPr>
        </p:nvGraphicFramePr>
        <p:xfrm>
          <a:off x="107504" y="1268759"/>
          <a:ext cx="8579296" cy="5452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0649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3726" y="692696"/>
            <a:ext cx="8229600" cy="792088"/>
          </a:xfrm>
        </p:spPr>
        <p:txBody>
          <a:bodyPr>
            <a:normAutofit/>
          </a:bodyPr>
          <a:lstStyle/>
          <a:p>
            <a:r>
              <a:rPr lang="el-GR" sz="4000" dirty="0"/>
              <a:t>Χρηματοδότηση της Έρευνας </a:t>
            </a:r>
            <a:endParaRPr lang="el-GR" sz="1600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B982382-3C42-4723-A4C8-5DD427AE03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3996265"/>
              </p:ext>
            </p:extLst>
          </p:nvPr>
        </p:nvGraphicFramePr>
        <p:xfrm>
          <a:off x="460674" y="1628800"/>
          <a:ext cx="8165166" cy="4596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1776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Autofit/>
          </a:bodyPr>
          <a:lstStyle/>
          <a:p>
            <a:r>
              <a:rPr lang="el-GR" sz="3200" dirty="0"/>
              <a:t>Συνεργαζόμενοι Φορείς</a:t>
            </a:r>
            <a:r>
              <a:rPr lang="en-US" sz="3200" dirty="0"/>
              <a:t> </a:t>
            </a:r>
            <a:r>
              <a:rPr lang="el-GR" sz="3200" dirty="0"/>
              <a:t>σε Ερευνητικά Έργα που το ΑΠΘ είναι Συντονιστής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C01E534-168E-4688-8BB6-C3CC8FB8E46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9702261"/>
              </p:ext>
            </p:extLst>
          </p:nvPr>
        </p:nvGraphicFramePr>
        <p:xfrm>
          <a:off x="179512" y="1916832"/>
          <a:ext cx="4536504" cy="3905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2">
            <a:extLst>
              <a:ext uri="{FF2B5EF4-FFF2-40B4-BE49-F238E27FC236}">
                <a16:creationId xmlns:a16="http://schemas.microsoft.com/office/drawing/2014/main" id="{E500DB96-D84D-D436-C678-6A23B4A3280B}"/>
              </a:ext>
            </a:extLst>
          </p:cNvPr>
          <p:cNvSpPr txBox="1"/>
          <p:nvPr/>
        </p:nvSpPr>
        <p:spPr>
          <a:xfrm>
            <a:off x="1331640" y="3288363"/>
            <a:ext cx="576061" cy="277010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>
            <a:defPPr>
              <a:defRPr lang="el-GR"/>
            </a:defPPr>
            <a:lvl1pPr marL="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36,6%</a:t>
            </a:r>
            <a:endParaRPr lang="el-GR" sz="1200" dirty="0"/>
          </a:p>
        </p:txBody>
      </p:sp>
      <p:sp>
        <p:nvSpPr>
          <p:cNvPr id="8" name="TextBox 2">
            <a:extLst>
              <a:ext uri="{FF2B5EF4-FFF2-40B4-BE49-F238E27FC236}">
                <a16:creationId xmlns:a16="http://schemas.microsoft.com/office/drawing/2014/main" id="{E500DB96-D84D-D436-C678-6A23B4A3280B}"/>
              </a:ext>
            </a:extLst>
          </p:cNvPr>
          <p:cNvSpPr txBox="1"/>
          <p:nvPr/>
        </p:nvSpPr>
        <p:spPr>
          <a:xfrm>
            <a:off x="3491880" y="3149858"/>
            <a:ext cx="576061" cy="276999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>
            <a:defPPr>
              <a:defRPr lang="el-GR"/>
            </a:defPPr>
            <a:lvl1pPr marL="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27%</a:t>
            </a:r>
            <a:endParaRPr lang="el-GR" sz="1200" dirty="0"/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E500DB96-D84D-D436-C678-6A23B4A3280B}"/>
              </a:ext>
            </a:extLst>
          </p:cNvPr>
          <p:cNvSpPr txBox="1"/>
          <p:nvPr/>
        </p:nvSpPr>
        <p:spPr>
          <a:xfrm>
            <a:off x="2051720" y="4293096"/>
            <a:ext cx="576061" cy="276999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>
            <a:defPPr>
              <a:defRPr lang="el-GR"/>
            </a:defPPr>
            <a:lvl1pPr marL="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26,1%</a:t>
            </a:r>
            <a:endParaRPr lang="el-GR" sz="1200" dirty="0"/>
          </a:p>
        </p:txBody>
      </p:sp>
      <p:sp>
        <p:nvSpPr>
          <p:cNvPr id="10" name="TextBox 2">
            <a:extLst>
              <a:ext uri="{FF2B5EF4-FFF2-40B4-BE49-F238E27FC236}">
                <a16:creationId xmlns:a16="http://schemas.microsoft.com/office/drawing/2014/main" id="{E500DB96-D84D-D436-C678-6A23B4A3280B}"/>
              </a:ext>
            </a:extLst>
          </p:cNvPr>
          <p:cNvSpPr txBox="1"/>
          <p:nvPr/>
        </p:nvSpPr>
        <p:spPr>
          <a:xfrm>
            <a:off x="3923931" y="3869792"/>
            <a:ext cx="576061" cy="276999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>
            <a:defPPr>
              <a:defRPr lang="el-GR"/>
            </a:defPPr>
            <a:lvl1pPr marL="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10,3%</a:t>
            </a:r>
            <a:endParaRPr lang="el-GR" sz="12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7717C2EC-9F62-4E85-8572-BD0653CC66B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366172"/>
              </p:ext>
            </p:extLst>
          </p:nvPr>
        </p:nvGraphicFramePr>
        <p:xfrm>
          <a:off x="4644010" y="1988840"/>
          <a:ext cx="4248470" cy="38339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8" name="TextBox 2">
            <a:extLst>
              <a:ext uri="{FF2B5EF4-FFF2-40B4-BE49-F238E27FC236}">
                <a16:creationId xmlns:a16="http://schemas.microsoft.com/office/drawing/2014/main" id="{E6C1C25B-2884-C0DC-FEA7-76878992BA8C}"/>
              </a:ext>
            </a:extLst>
          </p:cNvPr>
          <p:cNvSpPr txBox="1"/>
          <p:nvPr/>
        </p:nvSpPr>
        <p:spPr>
          <a:xfrm>
            <a:off x="5667959" y="3268961"/>
            <a:ext cx="576061" cy="276999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>
            <a:defPPr>
              <a:defRPr lang="el-GR"/>
            </a:defPPr>
            <a:lvl1pPr marL="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33,9%</a:t>
            </a:r>
            <a:endParaRPr lang="el-GR" sz="1200" dirty="0"/>
          </a:p>
        </p:txBody>
      </p:sp>
      <p:sp>
        <p:nvSpPr>
          <p:cNvPr id="19" name="TextBox 2">
            <a:extLst>
              <a:ext uri="{FF2B5EF4-FFF2-40B4-BE49-F238E27FC236}">
                <a16:creationId xmlns:a16="http://schemas.microsoft.com/office/drawing/2014/main" id="{F4A2B035-504B-94BD-ADAB-78AA3486D29F}"/>
              </a:ext>
            </a:extLst>
          </p:cNvPr>
          <p:cNvSpPr txBox="1"/>
          <p:nvPr/>
        </p:nvSpPr>
        <p:spPr>
          <a:xfrm>
            <a:off x="7652730" y="3268961"/>
            <a:ext cx="576061" cy="276999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>
            <a:defPPr>
              <a:defRPr lang="el-GR"/>
            </a:defPPr>
            <a:lvl1pPr marL="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25,5%</a:t>
            </a:r>
            <a:endParaRPr lang="el-GR" sz="1200" dirty="0"/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C7D55B45-8E4C-05AE-5F23-016701BA44C7}"/>
              </a:ext>
            </a:extLst>
          </p:cNvPr>
          <p:cNvSpPr txBox="1"/>
          <p:nvPr/>
        </p:nvSpPr>
        <p:spPr>
          <a:xfrm>
            <a:off x="6300193" y="4259422"/>
            <a:ext cx="576061" cy="276999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>
            <a:defPPr>
              <a:defRPr lang="el-GR"/>
            </a:defPPr>
            <a:lvl1pPr marL="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29,7%</a:t>
            </a:r>
            <a:endParaRPr lang="el-GR" sz="1200" dirty="0"/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78FA279A-24F6-62E9-957C-8701223E22F1}"/>
              </a:ext>
            </a:extLst>
          </p:cNvPr>
          <p:cNvSpPr txBox="1"/>
          <p:nvPr/>
        </p:nvSpPr>
        <p:spPr>
          <a:xfrm>
            <a:off x="8126578" y="3887887"/>
            <a:ext cx="576061" cy="276999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>
            <a:defPPr>
              <a:defRPr lang="el-GR"/>
            </a:defPPr>
            <a:lvl1pPr marL="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/>
              <a:t>10,9%</a:t>
            </a:r>
            <a:endParaRPr lang="el-GR" sz="1200" dirty="0"/>
          </a:p>
        </p:txBody>
      </p:sp>
    </p:spTree>
    <p:extLst>
      <p:ext uri="{BB962C8B-B14F-4D97-AF65-F5344CB8AC3E}">
        <p14:creationId xmlns:p14="http://schemas.microsoft.com/office/powerpoint/2010/main" val="2559235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288" y="471656"/>
            <a:ext cx="8229600" cy="1143000"/>
          </a:xfrm>
        </p:spPr>
        <p:txBody>
          <a:bodyPr/>
          <a:lstStyle/>
          <a:p>
            <a:r>
              <a:rPr lang="el-GR" sz="4000" dirty="0"/>
              <a:t>Ερευνητικά Έργα 20</a:t>
            </a:r>
            <a:r>
              <a:rPr lang="en-US" sz="4000" dirty="0"/>
              <a:t>22</a:t>
            </a:r>
            <a:r>
              <a:rPr lang="el-GR" sz="4000" dirty="0"/>
              <a:t>-202</a:t>
            </a:r>
            <a:r>
              <a:rPr lang="en-US" sz="4000" dirty="0"/>
              <a:t>4</a:t>
            </a:r>
            <a:endParaRPr lang="el-G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860381"/>
            <a:ext cx="677182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</a:rPr>
              <a:t>5.828</a:t>
            </a:r>
            <a:r>
              <a:rPr lang="el-GR" sz="2800" dirty="0"/>
              <a:t> </a:t>
            </a:r>
            <a:r>
              <a:rPr lang="en-US" sz="2800" dirty="0"/>
              <a:t>	</a:t>
            </a:r>
            <a:r>
              <a:rPr lang="el-GR" sz="2800" dirty="0"/>
              <a:t>Ενεργά</a:t>
            </a:r>
            <a:r>
              <a:rPr lang="en-US" sz="2800" dirty="0"/>
              <a:t> </a:t>
            </a:r>
            <a:r>
              <a:rPr lang="el-GR" sz="2800" dirty="0"/>
              <a:t>Έργα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</a:rPr>
              <a:t>2</a:t>
            </a:r>
            <a:r>
              <a:rPr lang="el-GR" sz="2800" dirty="0">
                <a:solidFill>
                  <a:srgbClr val="C00000"/>
                </a:solidFill>
              </a:rPr>
              <a:t>.</a:t>
            </a:r>
            <a:r>
              <a:rPr lang="en-US" sz="2800" dirty="0">
                <a:solidFill>
                  <a:srgbClr val="C00000"/>
                </a:solidFill>
              </a:rPr>
              <a:t>290</a:t>
            </a:r>
            <a:r>
              <a:rPr lang="el-GR" sz="2800" dirty="0"/>
              <a:t> </a:t>
            </a:r>
            <a:r>
              <a:rPr lang="en-US" sz="2800" dirty="0"/>
              <a:t>	</a:t>
            </a:r>
            <a:r>
              <a:rPr lang="el-GR" sz="2800" dirty="0"/>
              <a:t>Διεθνείς Εταίροι</a:t>
            </a:r>
          </a:p>
          <a:p>
            <a:pPr marL="0" indent="0">
              <a:buNone/>
            </a:pPr>
            <a:r>
              <a:rPr lang="el-GR" sz="2800" dirty="0">
                <a:solidFill>
                  <a:srgbClr val="C00000"/>
                </a:solidFill>
              </a:rPr>
              <a:t>2.</a:t>
            </a:r>
            <a:r>
              <a:rPr lang="en-US" sz="2800" dirty="0">
                <a:solidFill>
                  <a:srgbClr val="C00000"/>
                </a:solidFill>
              </a:rPr>
              <a:t>912</a:t>
            </a:r>
            <a:r>
              <a:rPr lang="en-US" sz="2800" dirty="0"/>
              <a:t>	</a:t>
            </a:r>
            <a:r>
              <a:rPr lang="el-GR" sz="2800" dirty="0"/>
              <a:t>Μέλη ΔΕΠ &amp; Ερευνητικό Προσωπικό</a:t>
            </a:r>
          </a:p>
          <a:p>
            <a:pPr marL="0" indent="0">
              <a:buNone/>
            </a:pPr>
            <a:r>
              <a:rPr lang="el-GR" sz="2800" dirty="0">
                <a:solidFill>
                  <a:srgbClr val="C00000"/>
                </a:solidFill>
              </a:rPr>
              <a:t>6.</a:t>
            </a:r>
            <a:r>
              <a:rPr lang="en-US" sz="2800" dirty="0">
                <a:solidFill>
                  <a:srgbClr val="C00000"/>
                </a:solidFill>
              </a:rPr>
              <a:t>257</a:t>
            </a:r>
            <a:r>
              <a:rPr lang="en-US" sz="2800" dirty="0"/>
              <a:t>	</a:t>
            </a:r>
            <a:r>
              <a:rPr lang="el-GR" sz="2800" dirty="0"/>
              <a:t>Εξωτερικοί Συνεργάτες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</a:rPr>
              <a:t>260,2 M</a:t>
            </a:r>
            <a:r>
              <a:rPr lang="el-GR" sz="2800" dirty="0">
                <a:solidFill>
                  <a:srgbClr val="C00000"/>
                </a:solidFill>
              </a:rPr>
              <a:t>€</a:t>
            </a:r>
            <a:r>
              <a:rPr lang="el-GR" sz="2800" dirty="0"/>
              <a:t> Σύνολο Εσόδων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C00000"/>
                </a:solidFill>
              </a:rPr>
              <a:t>90</a:t>
            </a:r>
            <a:r>
              <a:rPr lang="el-GR" sz="2800" dirty="0">
                <a:solidFill>
                  <a:srgbClr val="C00000"/>
                </a:solidFill>
              </a:rPr>
              <a:t>,</a:t>
            </a:r>
            <a:r>
              <a:rPr lang="en-US" sz="2800" dirty="0">
                <a:solidFill>
                  <a:srgbClr val="C00000"/>
                </a:solidFill>
              </a:rPr>
              <a:t>8 M</a:t>
            </a:r>
            <a:r>
              <a:rPr lang="el-GR" sz="2800" dirty="0">
                <a:solidFill>
                  <a:srgbClr val="C00000"/>
                </a:solidFill>
              </a:rPr>
              <a:t>€</a:t>
            </a:r>
            <a:r>
              <a:rPr lang="el-GR" sz="2800" dirty="0"/>
              <a:t> Κύκλος Εργασιών 202</a:t>
            </a:r>
            <a:r>
              <a:rPr lang="en-US" sz="2800" dirty="0"/>
              <a:t>4</a:t>
            </a:r>
            <a:endParaRPr lang="el-GR" sz="2800" dirty="0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8B1868B8-1A3C-409C-9C08-7F784AED4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7200" y="6319800"/>
            <a:ext cx="8280920" cy="365125"/>
          </a:xfrm>
        </p:spPr>
        <p:txBody>
          <a:bodyPr/>
          <a:lstStyle/>
          <a:p>
            <a:pPr>
              <a:defRPr/>
            </a:pPr>
            <a:r>
              <a:rPr lang="el-GR"/>
              <a:t>Τμήμα Προγραμματισμού και Υποστήριξης Έρευνας, Γραφείο Μεταφοράς Τεχνολογίας, ΕΛΚΕ ΑΠΘ, Νοέμβριος 2021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89352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/>
              <a:t>Χρηματοδοτήσεις ανά Σχολή ΑΠΘ 20</a:t>
            </a:r>
            <a:r>
              <a:rPr lang="en-US" sz="3200" dirty="0"/>
              <a:t>22</a:t>
            </a:r>
            <a:r>
              <a:rPr lang="el-GR" sz="3200" dirty="0"/>
              <a:t>-20</a:t>
            </a:r>
            <a:r>
              <a:rPr lang="en-US" sz="3200" dirty="0"/>
              <a:t>24</a:t>
            </a:r>
            <a:endParaRPr lang="el-GR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5</a:t>
            </a:fld>
            <a:endParaRPr lang="el-GR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EA0EE0E-4C84-4E17-AD2A-E886E612AA3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30061489"/>
              </p:ext>
            </p:extLst>
          </p:nvPr>
        </p:nvGraphicFramePr>
        <p:xfrm>
          <a:off x="107504" y="1429074"/>
          <a:ext cx="9036496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02359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Χρηματοδότηση της Έρευνας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27829D4-AA0E-4206-E1E0-8179BDA7323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73378060"/>
              </p:ext>
            </p:extLst>
          </p:nvPr>
        </p:nvGraphicFramePr>
        <p:xfrm>
          <a:off x="179512" y="1484784"/>
          <a:ext cx="878497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803106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07706DA1-2818-489D-8A05-24CED7379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b="1" dirty="0"/>
              <a:t>Χρηματοδότηση της Έρευνας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5389BD2-4659-04AC-ED92-DD2F2B5261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9558371"/>
              </p:ext>
            </p:extLst>
          </p:nvPr>
        </p:nvGraphicFramePr>
        <p:xfrm>
          <a:off x="179511" y="1268759"/>
          <a:ext cx="8712969" cy="4968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28467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07706DA1-2818-489D-8A05-24CED7379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l-GR" sz="3200" b="1" dirty="0"/>
              <a:t>Χρηματοδότηση της Έρευνας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F80A35D3-CD91-BD95-6ADC-C4AFB734D6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2922484"/>
              </p:ext>
            </p:extLst>
          </p:nvPr>
        </p:nvGraphicFramePr>
        <p:xfrm>
          <a:off x="179512" y="1417638"/>
          <a:ext cx="8712968" cy="48196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81778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/>
          <a:lstStyle/>
          <a:p>
            <a:r>
              <a:rPr lang="el-GR" sz="4000" b="1" dirty="0"/>
              <a:t>Βιομηχανική Έρευνα </a:t>
            </a:r>
            <a:r>
              <a:rPr lang="en-US" sz="4000" b="1" dirty="0"/>
              <a:t>(</a:t>
            </a:r>
            <a:r>
              <a:rPr lang="el-GR" sz="4000" b="1" dirty="0"/>
              <a:t>20</a:t>
            </a:r>
            <a:r>
              <a:rPr lang="en-US" sz="4000" b="1" dirty="0"/>
              <a:t>22</a:t>
            </a:r>
            <a:r>
              <a:rPr lang="el-GR" sz="4000" b="1" dirty="0"/>
              <a:t>-202</a:t>
            </a:r>
            <a:r>
              <a:rPr lang="en-US" sz="4000" b="1" dirty="0"/>
              <a:t>4</a:t>
            </a:r>
            <a:r>
              <a:rPr lang="el-GR" sz="4000" b="1" dirty="0"/>
              <a:t>)</a:t>
            </a:r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2023613"/>
              </p:ext>
            </p:extLst>
          </p:nvPr>
        </p:nvGraphicFramePr>
        <p:xfrm>
          <a:off x="179512" y="1600200"/>
          <a:ext cx="864096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18758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2706</TotalTime>
  <Words>250</Words>
  <Application>Microsoft Office PowerPoint</Application>
  <PresentationFormat>Προβολή στην οθόνη (4:3)</PresentationFormat>
  <Paragraphs>61</Paragraphs>
  <Slides>9</Slides>
  <Notes>9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Κύκλος Εργασιών 2022-2024</vt:lpstr>
      <vt:lpstr>Χρηματοδότηση της Έρευνας </vt:lpstr>
      <vt:lpstr>Συνεργαζόμενοι Φορείς σε Ερευνητικά Έργα που το ΑΠΘ είναι Συντονιστής</vt:lpstr>
      <vt:lpstr>Ερευνητικά Έργα 2022-2024</vt:lpstr>
      <vt:lpstr>Χρηματοδοτήσεις ανά Σχολή ΑΠΘ 2022-2024</vt:lpstr>
      <vt:lpstr>Χρηματοδότηση της Έρευνας</vt:lpstr>
      <vt:lpstr>Χρηματοδότηση της Έρευνας</vt:lpstr>
      <vt:lpstr>Χρηματοδότηση της Έρευνας</vt:lpstr>
      <vt:lpstr>Βιομηχανική Έρευνα (2022-2024)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skykal</dc:creator>
  <cp:lastModifiedBy>Γρίβα Αικατερίνη</cp:lastModifiedBy>
  <cp:revision>198</cp:revision>
  <cp:lastPrinted>2017-11-29T10:50:08Z</cp:lastPrinted>
  <dcterms:created xsi:type="dcterms:W3CDTF">2012-05-04T06:03:46Z</dcterms:created>
  <dcterms:modified xsi:type="dcterms:W3CDTF">2025-09-12T12:26:56Z</dcterms:modified>
</cp:coreProperties>
</file>