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478" r:id="rId2"/>
    <p:sldId id="388" r:id="rId3"/>
    <p:sldId id="419" r:id="rId4"/>
    <p:sldId id="266" r:id="rId5"/>
    <p:sldId id="439" r:id="rId6"/>
    <p:sldId id="435" r:id="rId7"/>
    <p:sldId id="434" r:id="rId8"/>
    <p:sldId id="481" r:id="rId9"/>
    <p:sldId id="483" r:id="rId10"/>
    <p:sldId id="487" r:id="rId11"/>
    <p:sldId id="489" r:id="rId12"/>
    <p:sldId id="410" r:id="rId13"/>
    <p:sldId id="491" r:id="rId14"/>
    <p:sldId id="490" r:id="rId15"/>
    <p:sldId id="492" r:id="rId16"/>
    <p:sldId id="396" r:id="rId17"/>
  </p:sldIdLst>
  <p:sldSz cx="9144000" cy="6858000" type="screen4x3"/>
  <p:notesSz cx="6797675" cy="9926638"/>
  <p:defaultTextStyle>
    <a:defPPr>
      <a:defRPr lang="el-G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0000"/>
    <a:srgbClr val="B00000"/>
    <a:srgbClr val="4F4F4F"/>
    <a:srgbClr val="6E30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383AA2-8270-40F0-A5D2-62E204475686}" v="21" dt="2021-01-21T19:50:04.126"/>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6807" autoAdjust="0"/>
  </p:normalViewPr>
  <p:slideViewPr>
    <p:cSldViewPr>
      <p:cViewPr varScale="1">
        <p:scale>
          <a:sx n="79" d="100"/>
          <a:sy n="79" d="100"/>
        </p:scale>
        <p:origin x="1738" y="77"/>
      </p:cViewPr>
      <p:guideLst>
        <p:guide orient="horz" pos="2160"/>
        <p:guide pos="2880"/>
      </p:guideLst>
    </p:cSldViewPr>
  </p:slideViewPr>
  <p:outlineViewPr>
    <p:cViewPr>
      <p:scale>
        <a:sx n="33" d="100"/>
        <a:sy n="33" d="100"/>
      </p:scale>
      <p:origin x="0" y="303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iliana\AppData\Local\Microsoft\Windows\INetCache\Content.Outlook\MP3ZIKXI\&#931;&#964;&#945;&#964;&#953;&#963;&#964;&#953;&#954;&#940;%2020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Rcs7\ee\01-&#924;&#929;&#922;\&#928;&#955;&#951;&#961;&#959;&#966;&#972;&#961;&#951;&#963;&#951;%20&#917;&#916;\&#931;&#964;&#959;&#953;&#967;&#949;&#943;&#945;%20&#947;&#953;&#945;%20&#928;&#961;&#959;&#964;&#940;&#963;&#949;&#953;&#962;\&#933;&#960;&#959;&#948;&#949;&#943;&#947;&#956;&#945;&#964;&#945;-&#904;&#957;&#964;&#965;&#960;&#945;-&#931;&#964;&#959;&#953;&#967;&#949;&#943;&#945;\2021%20&#933;&#928;&#927;&#916;&#917;&#921;&#915;&#924;&#913;&#932;&#913;%20&#917;&#925;&#932;&#933;&#928;&#913;%20&#931;&#932;&#927;&#921;&#935;&#917;&#921;&#913;\&#931;&#932;&#913;&#932;&#921;&#931;&#932;&#921;&#922;&#913;%20&#915;&#921;&#913;%20&#928;&#929;&#927;&#932;&#913;&#931;&#917;&#921;&#931;\&#931;&#964;&#945;&#964;&#953;&#963;&#964;&#953;&#954;&#940;%20&#947;&#953;&#945;%20&#928;&#961;&#973;&#964;&#945;&#957;&#951;\&#931;&#964;&#945;&#964;&#953;&#963;&#964;&#953;&#954;&#940;%202020_&#945;&#947;&#947;&#955;&#953;&#954;&#940;%20&#947;&#961;&#945;&#966;&#942;&#956;&#945;&#964;&#945;.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l-GR"/>
              <a:t>Χαρτοφυλακιο Διπλωματων Ευρεσιτεχνιας ΑΠΘ 2021</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l-GR"/>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B8C-4D88-BD25-6A8361600923}"/>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4B8C-4D88-BD25-6A8361600923}"/>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4B8C-4D88-BD25-6A8361600923}"/>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4B8C-4D88-BD25-6A8361600923}"/>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4B8C-4D88-BD25-6A8361600923}"/>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4B8C-4D88-BD25-6A8361600923}"/>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4B8C-4D88-BD25-6A8361600923}"/>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4B8C-4D88-BD25-6A8361600923}"/>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4B8C-4D88-BD25-6A8361600923}"/>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l-GR"/>
                </a:p>
              </c:txPr>
              <c:dLblPos val="outEnd"/>
              <c:showLegendKey val="0"/>
              <c:showVal val="1"/>
              <c:showCatName val="1"/>
              <c:showSerName val="0"/>
              <c:showPercent val="0"/>
              <c:showBubbleSize val="0"/>
              <c:extLst>
                <c:ext xmlns:c16="http://schemas.microsoft.com/office/drawing/2014/chart" uri="{C3380CC4-5D6E-409C-BE32-E72D297353CC}">
                  <c16:uniqueId val="{00000001-4B8C-4D88-BD25-6A8361600923}"/>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l-GR"/>
                </a:p>
              </c:txPr>
              <c:dLblPos val="outEnd"/>
              <c:showLegendKey val="0"/>
              <c:showVal val="1"/>
              <c:showCatName val="1"/>
              <c:showSerName val="0"/>
              <c:showPercent val="0"/>
              <c:showBubbleSize val="0"/>
              <c:extLst>
                <c:ext xmlns:c16="http://schemas.microsoft.com/office/drawing/2014/chart" uri="{C3380CC4-5D6E-409C-BE32-E72D297353CC}">
                  <c16:uniqueId val="{00000003-4B8C-4D88-BD25-6A8361600923}"/>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l-GR"/>
                </a:p>
              </c:txPr>
              <c:dLblPos val="outEnd"/>
              <c:showLegendKey val="0"/>
              <c:showVal val="1"/>
              <c:showCatName val="1"/>
              <c:showSerName val="0"/>
              <c:showPercent val="0"/>
              <c:showBubbleSize val="0"/>
              <c:extLst>
                <c:ext xmlns:c16="http://schemas.microsoft.com/office/drawing/2014/chart" uri="{C3380CC4-5D6E-409C-BE32-E72D297353CC}">
                  <c16:uniqueId val="{00000005-4B8C-4D88-BD25-6A8361600923}"/>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l-GR"/>
                </a:p>
              </c:txPr>
              <c:dLblPos val="outEnd"/>
              <c:showLegendKey val="0"/>
              <c:showVal val="1"/>
              <c:showCatName val="1"/>
              <c:showSerName val="0"/>
              <c:showPercent val="0"/>
              <c:showBubbleSize val="0"/>
              <c:extLst>
                <c:ext xmlns:c16="http://schemas.microsoft.com/office/drawing/2014/chart" uri="{C3380CC4-5D6E-409C-BE32-E72D297353CC}">
                  <c16:uniqueId val="{00000007-4B8C-4D88-BD25-6A8361600923}"/>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l-GR"/>
                </a:p>
              </c:txPr>
              <c:dLblPos val="outEnd"/>
              <c:showLegendKey val="0"/>
              <c:showVal val="1"/>
              <c:showCatName val="1"/>
              <c:showSerName val="0"/>
              <c:showPercent val="0"/>
              <c:showBubbleSize val="0"/>
              <c:extLst>
                <c:ext xmlns:c16="http://schemas.microsoft.com/office/drawing/2014/chart" uri="{C3380CC4-5D6E-409C-BE32-E72D297353CC}">
                  <c16:uniqueId val="{00000009-4B8C-4D88-BD25-6A8361600923}"/>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l-GR"/>
                </a:p>
              </c:txPr>
              <c:dLblPos val="outEnd"/>
              <c:showLegendKey val="0"/>
              <c:showVal val="1"/>
              <c:showCatName val="1"/>
              <c:showSerName val="0"/>
              <c:showPercent val="0"/>
              <c:showBubbleSize val="0"/>
              <c:extLst>
                <c:ext xmlns:c16="http://schemas.microsoft.com/office/drawing/2014/chart" uri="{C3380CC4-5D6E-409C-BE32-E72D297353CC}">
                  <c16:uniqueId val="{0000000B-4B8C-4D88-BD25-6A8361600923}"/>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l-GR"/>
                </a:p>
              </c:txPr>
              <c:dLblPos val="outEnd"/>
              <c:showLegendKey val="0"/>
              <c:showVal val="1"/>
              <c:showCatName val="1"/>
              <c:showSerName val="0"/>
              <c:showPercent val="0"/>
              <c:showBubbleSize val="0"/>
              <c:extLst>
                <c:ext xmlns:c16="http://schemas.microsoft.com/office/drawing/2014/chart" uri="{C3380CC4-5D6E-409C-BE32-E72D297353CC}">
                  <c16:uniqueId val="{0000000D-4B8C-4D88-BD25-6A8361600923}"/>
                </c:ext>
              </c:extLst>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l-GR"/>
                </a:p>
              </c:txPr>
              <c:dLblPos val="outEnd"/>
              <c:showLegendKey val="0"/>
              <c:showVal val="1"/>
              <c:showCatName val="1"/>
              <c:showSerName val="0"/>
              <c:showPercent val="0"/>
              <c:showBubbleSize val="0"/>
              <c:extLst>
                <c:ext xmlns:c16="http://schemas.microsoft.com/office/drawing/2014/chart" uri="{C3380CC4-5D6E-409C-BE32-E72D297353CC}">
                  <c16:uniqueId val="{0000000F-4B8C-4D88-BD25-6A8361600923}"/>
                </c:ext>
              </c:extLst>
            </c:dLbl>
            <c:dLbl>
              <c:idx val="8"/>
              <c:layout>
                <c:manualLayout>
                  <c:x val="0.15256257449344457"/>
                  <c:y val="2.8011204481792587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l-GR"/>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B8C-4D88-BD25-6A8361600923}"/>
                </c:ext>
              </c:extLst>
            </c:dLbl>
            <c:spPr>
              <a:noFill/>
              <a:ln>
                <a:noFill/>
              </a:ln>
              <a:effectLst/>
            </c:sp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Φύλλο1!$A$36:$A$44</c:f>
              <c:strCache>
                <c:ptCount val="9"/>
                <c:pt idx="0">
                  <c:v>Διπλώματα Ευρεσιτεχνίας σε Εθνικό Επίπεδο</c:v>
                </c:pt>
                <c:pt idx="1">
                  <c:v>Διπλώματα Ευρεσιτεχνίας σε Ευρωπαϊκό Επίπεδο</c:v>
                </c:pt>
                <c:pt idx="2">
                  <c:v>Διεθνείς Αιτήσεις (PCT) - Κίνα</c:v>
                </c:pt>
                <c:pt idx="3">
                  <c:v>Διεθνείς Αιτήσεις (PCT) - Ν. Κορέα</c:v>
                </c:pt>
                <c:pt idx="4">
                  <c:v>Διεθνείς Αιτήσεις (PCT) - Ιαπωνία</c:v>
                </c:pt>
                <c:pt idx="5">
                  <c:v>Διεθνείς Αιτήσεις (PCT) - Καναδάς</c:v>
                </c:pt>
                <c:pt idx="6">
                  <c:v>Διεθνείς Αιτήσεις (PCT) - ΗΠΑ</c:v>
                </c:pt>
                <c:pt idx="7">
                  <c:v>Διεθνείς Αιτήσεις (PCT) - Ευρασία</c:v>
                </c:pt>
                <c:pt idx="8">
                  <c:v>Βιομηχανικά Σχέδια σε Ευρωπαϊκό Επίπεδο</c:v>
                </c:pt>
              </c:strCache>
            </c:strRef>
          </c:cat>
          <c:val>
            <c:numRef>
              <c:f>Φύλλο1!$B$36:$B$44</c:f>
              <c:numCache>
                <c:formatCode>0</c:formatCode>
                <c:ptCount val="9"/>
                <c:pt idx="0">
                  <c:v>33</c:v>
                </c:pt>
                <c:pt idx="1">
                  <c:v>18</c:v>
                </c:pt>
                <c:pt idx="2">
                  <c:v>3</c:v>
                </c:pt>
                <c:pt idx="3">
                  <c:v>4</c:v>
                </c:pt>
                <c:pt idx="4">
                  <c:v>8</c:v>
                </c:pt>
                <c:pt idx="5">
                  <c:v>8</c:v>
                </c:pt>
                <c:pt idx="6">
                  <c:v>8</c:v>
                </c:pt>
                <c:pt idx="7">
                  <c:v>1</c:v>
                </c:pt>
                <c:pt idx="8">
                  <c:v>1</c:v>
                </c:pt>
              </c:numCache>
            </c:numRef>
          </c:val>
          <c:extLst>
            <c:ext xmlns:c16="http://schemas.microsoft.com/office/drawing/2014/chart" uri="{C3380CC4-5D6E-409C-BE32-E72D297353CC}">
              <c16:uniqueId val="{00000012-4B8C-4D88-BD25-6A8361600923}"/>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'Όλα 2016-2020'!$B$1</c:f>
              <c:strCache>
                <c:ptCount val="1"/>
                <c:pt idx="0">
                  <c:v>2016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'Όλα 2016-2020'!$A$10</c:f>
              <c:strCache>
                <c:ptCount val="1"/>
                <c:pt idx="0">
                  <c:v> Γενικό Άθροισμα</c:v>
                </c:pt>
              </c:strCache>
            </c:strRef>
          </c:cat>
          <c:val>
            <c:numRef>
              <c:f>'Όλα 2016-2020'!$B$10</c:f>
              <c:numCache>
                <c:formatCode>General</c:formatCode>
                <c:ptCount val="1"/>
                <c:pt idx="0">
                  <c:v>419</c:v>
                </c:pt>
              </c:numCache>
            </c:numRef>
          </c:val>
          <c:extLst>
            <c:ext xmlns:c16="http://schemas.microsoft.com/office/drawing/2014/chart" uri="{C3380CC4-5D6E-409C-BE32-E72D297353CC}">
              <c16:uniqueId val="{00000000-15A1-44BA-8B99-B79C507B3BDA}"/>
            </c:ext>
          </c:extLst>
        </c:ser>
        <c:ser>
          <c:idx val="1"/>
          <c:order val="1"/>
          <c:tx>
            <c:strRef>
              <c:f>'Όλα 2016-2020'!$C$1</c:f>
              <c:strCache>
                <c:ptCount val="1"/>
                <c:pt idx="0">
                  <c:v>2017</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'Όλα 2016-2020'!$A$10</c:f>
              <c:strCache>
                <c:ptCount val="1"/>
                <c:pt idx="0">
                  <c:v> Γενικό Άθροισμα</c:v>
                </c:pt>
              </c:strCache>
            </c:strRef>
          </c:cat>
          <c:val>
            <c:numRef>
              <c:f>'Όλα 2016-2020'!$C$10</c:f>
              <c:numCache>
                <c:formatCode>General</c:formatCode>
                <c:ptCount val="1"/>
                <c:pt idx="0">
                  <c:v>624</c:v>
                </c:pt>
              </c:numCache>
            </c:numRef>
          </c:val>
          <c:extLst>
            <c:ext xmlns:c16="http://schemas.microsoft.com/office/drawing/2014/chart" uri="{C3380CC4-5D6E-409C-BE32-E72D297353CC}">
              <c16:uniqueId val="{00000001-15A1-44BA-8B99-B79C507B3BDA}"/>
            </c:ext>
          </c:extLst>
        </c:ser>
        <c:ser>
          <c:idx val="2"/>
          <c:order val="2"/>
          <c:tx>
            <c:strRef>
              <c:f>'Όλα 2016-2020'!$D$1</c:f>
              <c:strCache>
                <c:ptCount val="1"/>
                <c:pt idx="0">
                  <c:v>2018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'Όλα 2016-2020'!$A$10</c:f>
              <c:strCache>
                <c:ptCount val="1"/>
                <c:pt idx="0">
                  <c:v> Γενικό Άθροισμα</c:v>
                </c:pt>
              </c:strCache>
            </c:strRef>
          </c:cat>
          <c:val>
            <c:numRef>
              <c:f>'Όλα 2016-2020'!$D$10</c:f>
              <c:numCache>
                <c:formatCode>General</c:formatCode>
                <c:ptCount val="1"/>
                <c:pt idx="0">
                  <c:v>1116</c:v>
                </c:pt>
              </c:numCache>
            </c:numRef>
          </c:val>
          <c:extLst>
            <c:ext xmlns:c16="http://schemas.microsoft.com/office/drawing/2014/chart" uri="{C3380CC4-5D6E-409C-BE32-E72D297353CC}">
              <c16:uniqueId val="{00000002-15A1-44BA-8B99-B79C507B3BDA}"/>
            </c:ext>
          </c:extLst>
        </c:ser>
        <c:ser>
          <c:idx val="3"/>
          <c:order val="3"/>
          <c:tx>
            <c:strRef>
              <c:f>'Όλα 2016-2020'!$E$1</c:f>
              <c:strCache>
                <c:ptCount val="1"/>
                <c:pt idx="0">
                  <c:v>2019</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'Όλα 2016-2020'!$A$10</c:f>
              <c:strCache>
                <c:ptCount val="1"/>
                <c:pt idx="0">
                  <c:v> Γενικό Άθροισμα</c:v>
                </c:pt>
              </c:strCache>
            </c:strRef>
          </c:cat>
          <c:val>
            <c:numRef>
              <c:f>'Όλα 2016-2020'!$E$10</c:f>
              <c:numCache>
                <c:formatCode>General</c:formatCode>
                <c:ptCount val="1"/>
                <c:pt idx="0">
                  <c:v>764</c:v>
                </c:pt>
              </c:numCache>
            </c:numRef>
          </c:val>
          <c:extLst>
            <c:ext xmlns:c16="http://schemas.microsoft.com/office/drawing/2014/chart" uri="{C3380CC4-5D6E-409C-BE32-E72D297353CC}">
              <c16:uniqueId val="{00000003-15A1-44BA-8B99-B79C507B3BDA}"/>
            </c:ext>
          </c:extLst>
        </c:ser>
        <c:ser>
          <c:idx val="4"/>
          <c:order val="4"/>
          <c:tx>
            <c:strRef>
              <c:f>'Όλα 2016-2020'!$F$1</c:f>
              <c:strCache>
                <c:ptCount val="1"/>
                <c:pt idx="0">
                  <c:v>2020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'Όλα 2016-2020'!$A$10</c:f>
              <c:strCache>
                <c:ptCount val="1"/>
                <c:pt idx="0">
                  <c:v> Γενικό Άθροισμα</c:v>
                </c:pt>
              </c:strCache>
            </c:strRef>
          </c:cat>
          <c:val>
            <c:numRef>
              <c:f>'Όλα 2016-2020'!$F$10</c:f>
              <c:numCache>
                <c:formatCode>General</c:formatCode>
                <c:ptCount val="1"/>
                <c:pt idx="0">
                  <c:v>624</c:v>
                </c:pt>
              </c:numCache>
            </c:numRef>
          </c:val>
          <c:extLst>
            <c:ext xmlns:c16="http://schemas.microsoft.com/office/drawing/2014/chart" uri="{C3380CC4-5D6E-409C-BE32-E72D297353CC}">
              <c16:uniqueId val="{00000004-15A1-44BA-8B99-B79C507B3BDA}"/>
            </c:ext>
          </c:extLst>
        </c:ser>
        <c:dLbls>
          <c:showLegendKey val="0"/>
          <c:showVal val="0"/>
          <c:showCatName val="0"/>
          <c:showSerName val="0"/>
          <c:showPercent val="0"/>
          <c:showBubbleSize val="0"/>
        </c:dLbls>
        <c:gapWidth val="219"/>
        <c:axId val="663032528"/>
        <c:axId val="663022688"/>
      </c:barChart>
      <c:catAx>
        <c:axId val="663032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663022688"/>
        <c:crosses val="autoZero"/>
        <c:auto val="1"/>
        <c:lblAlgn val="ctr"/>
        <c:lblOffset val="100"/>
        <c:noMultiLvlLbl val="0"/>
      </c:catAx>
      <c:valAx>
        <c:axId val="66302268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663032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pivotSource>
    <c:name>[Στατιστικά 2020_αγγλικά γραφήματα.xlsx]Φύλλο4!Συγκεντρωτικός Πίνακας2</c:name>
    <c:fmtId val="-1"/>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pivotFmt>
      <c:pivotFmt>
        <c:idx val="2"/>
        <c:spPr>
          <a:solidFill>
            <a:schemeClr val="accent1"/>
          </a:solidFill>
          <a:ln>
            <a:noFill/>
          </a:ln>
          <a:effectLst/>
        </c:spPr>
      </c:pivotFmt>
      <c:pivotFmt>
        <c:idx val="3"/>
        <c:spPr>
          <a:solidFill>
            <a:schemeClr val="accent1"/>
          </a:solidFill>
          <a:ln>
            <a:noFill/>
          </a:ln>
          <a:effectLst/>
        </c:spPr>
      </c:pivotFmt>
      <c:pivotFmt>
        <c:idx val="4"/>
        <c:spPr>
          <a:solidFill>
            <a:schemeClr val="accent1"/>
          </a:solidFill>
          <a:ln>
            <a:noFill/>
          </a:ln>
          <a:effectLst/>
        </c:spPr>
      </c:pivotFmt>
      <c:pivotFmt>
        <c:idx val="5"/>
        <c:spPr>
          <a:solidFill>
            <a:schemeClr val="accent1"/>
          </a:solidFill>
          <a:ln>
            <a:noFill/>
          </a:ln>
          <a:effectLst/>
        </c:spPr>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pivotFmt>
      <c:pivotFmt>
        <c:idx val="14"/>
        <c:spPr>
          <a:solidFill>
            <a:schemeClr val="accent1"/>
          </a:solidFill>
          <a:ln>
            <a:noFill/>
          </a:ln>
          <a:effectLst/>
        </c:spPr>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pivotFmt>
      <c:pivotFmt>
        <c:idx val="20"/>
        <c:spPr>
          <a:solidFill>
            <a:schemeClr val="accent1"/>
          </a:solidFill>
          <a:ln>
            <a:noFill/>
          </a:ln>
          <a:effectLst/>
        </c:spPr>
      </c:pivotFmt>
      <c:pivotFmt>
        <c:idx val="21"/>
        <c:spPr>
          <a:solidFill>
            <a:schemeClr val="accent1"/>
          </a:solidFill>
          <a:ln>
            <a:noFill/>
          </a:ln>
          <a:effectLst/>
        </c:spPr>
      </c:pivotFmt>
      <c:pivotFmt>
        <c:idx val="22"/>
        <c:spPr>
          <a:solidFill>
            <a:schemeClr val="accent1"/>
          </a:solidFill>
          <a:ln>
            <a:noFill/>
          </a:ln>
          <a:effectLst/>
        </c:spPr>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pivotFmt>
      <c:pivotFmt>
        <c:idx val="25"/>
        <c:spPr>
          <a:solidFill>
            <a:schemeClr val="accent1"/>
          </a:solidFill>
          <a:ln>
            <a:noFill/>
          </a:ln>
          <a:effectLst/>
        </c:spPr>
      </c:pivotFmt>
      <c:pivotFmt>
        <c:idx val="26"/>
        <c:spPr>
          <a:solidFill>
            <a:schemeClr val="accent1"/>
          </a:solidFill>
          <a:ln>
            <a:noFill/>
          </a:ln>
          <a:effectLst/>
        </c:spPr>
      </c:pivotFmt>
      <c:pivotFmt>
        <c:idx val="27"/>
        <c:spPr>
          <a:solidFill>
            <a:schemeClr val="accent1"/>
          </a:solidFill>
          <a:ln>
            <a:noFill/>
          </a:ln>
          <a:effectLst/>
        </c:spPr>
      </c:pivotFmt>
      <c:pivotFmt>
        <c:idx val="28"/>
        <c:spPr>
          <a:solidFill>
            <a:schemeClr val="accent1"/>
          </a:solidFill>
          <a:ln>
            <a:noFill/>
          </a:ln>
          <a:effectLst/>
        </c:spPr>
      </c:pivotFmt>
      <c:pivotFmt>
        <c:idx val="29"/>
        <c:spPr>
          <a:solidFill>
            <a:schemeClr val="accent1"/>
          </a:solidFill>
          <a:ln>
            <a:noFill/>
          </a:ln>
          <a:effectLst/>
        </c:spPr>
      </c:pivotFmt>
      <c:pivotFmt>
        <c:idx val="30"/>
        <c:spPr>
          <a:solidFill>
            <a:schemeClr val="accent1"/>
          </a:solidFill>
          <a:ln>
            <a:noFill/>
          </a:ln>
          <a:effectLst/>
        </c:spPr>
      </c:pivotFmt>
    </c:pivotFmts>
    <c:plotArea>
      <c:layout>
        <c:manualLayout>
          <c:layoutTarget val="inner"/>
          <c:xMode val="edge"/>
          <c:yMode val="edge"/>
          <c:x val="7.3612552908560502E-2"/>
          <c:y val="3.1446186470859248E-2"/>
          <c:w val="0.87633031988770649"/>
          <c:h val="0.74131313468281523"/>
        </c:manualLayout>
      </c:layout>
      <c:barChart>
        <c:barDir val="col"/>
        <c:grouping val="clustered"/>
        <c:varyColors val="1"/>
        <c:ser>
          <c:idx val="0"/>
          <c:order val="0"/>
          <c:tx>
            <c:strRef>
              <c:f>Φύλλο4!$B$3</c:f>
              <c:strCache>
                <c:ptCount val="1"/>
                <c:pt idx="0">
                  <c:v>Άθροισμα</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2C07-408A-A627-73919231074D}"/>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2C07-408A-A627-73919231074D}"/>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2C07-408A-A627-73919231074D}"/>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2C07-408A-A627-73919231074D}"/>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2C07-408A-A627-73919231074D}"/>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2C07-408A-A627-73919231074D}"/>
              </c:ext>
            </c:extLst>
          </c:dPt>
          <c:dPt>
            <c:idx val="6"/>
            <c:invertIfNegative val="0"/>
            <c:bubble3D val="0"/>
            <c:spPr>
              <a:solidFill>
                <a:schemeClr val="accent1">
                  <a:lumMod val="60000"/>
                </a:schemeClr>
              </a:solidFill>
              <a:ln>
                <a:noFill/>
              </a:ln>
              <a:effectLst/>
            </c:spPr>
            <c:extLst>
              <c:ext xmlns:c16="http://schemas.microsoft.com/office/drawing/2014/chart" uri="{C3380CC4-5D6E-409C-BE32-E72D297353CC}">
                <c16:uniqueId val="{0000000D-2C07-408A-A627-73919231074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Φύλλο4!$A$4:$A$11</c:f>
              <c:strCache>
                <c:ptCount val="7"/>
                <c:pt idx="0">
                  <c:v>NSRF 2014-2020</c:v>
                </c:pt>
                <c:pt idx="1">
                  <c:v>VARIOUS NATIONAL</c:v>
                </c:pt>
                <c:pt idx="2">
                  <c:v>HORIZON 2020</c:v>
                </c:pt>
                <c:pt idx="3">
                  <c:v>ERASMUS+</c:v>
                </c:pt>
                <c:pt idx="4">
                  <c:v>VARIOUS EUROPEAN</c:v>
                </c:pt>
                <c:pt idx="5">
                  <c:v>INTERNATIONAL</c:v>
                </c:pt>
                <c:pt idx="6">
                  <c:v>OTHER</c:v>
                </c:pt>
              </c:strCache>
            </c:strRef>
          </c:cat>
          <c:val>
            <c:numRef>
              <c:f>Φύλλο4!$B$4:$B$11</c:f>
              <c:numCache>
                <c:formatCode>General</c:formatCode>
                <c:ptCount val="7"/>
                <c:pt idx="0">
                  <c:v>557</c:v>
                </c:pt>
                <c:pt idx="1">
                  <c:v>419</c:v>
                </c:pt>
                <c:pt idx="2">
                  <c:v>163</c:v>
                </c:pt>
                <c:pt idx="3">
                  <c:v>130</c:v>
                </c:pt>
                <c:pt idx="4">
                  <c:v>114</c:v>
                </c:pt>
                <c:pt idx="5">
                  <c:v>19</c:v>
                </c:pt>
                <c:pt idx="6">
                  <c:v>55</c:v>
                </c:pt>
              </c:numCache>
            </c:numRef>
          </c:val>
          <c:extLst>
            <c:ext xmlns:c16="http://schemas.microsoft.com/office/drawing/2014/chart" uri="{C3380CC4-5D6E-409C-BE32-E72D297353CC}">
              <c16:uniqueId val="{0000000E-2C07-408A-A627-73919231074D}"/>
            </c:ext>
          </c:extLst>
        </c:ser>
        <c:dLbls>
          <c:showLegendKey val="0"/>
          <c:showVal val="0"/>
          <c:showCatName val="0"/>
          <c:showSerName val="0"/>
          <c:showPercent val="0"/>
          <c:showBubbleSize val="0"/>
        </c:dLbls>
        <c:gapWidth val="219"/>
        <c:overlap val="-27"/>
        <c:axId val="450803360"/>
        <c:axId val="450803752"/>
      </c:barChart>
      <c:catAx>
        <c:axId val="450803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0"/>
          <a:lstStyle/>
          <a:p>
            <a:pPr>
              <a:defRPr sz="900" b="0" i="0" u="none" strike="noStrike" kern="1200" baseline="0">
                <a:solidFill>
                  <a:schemeClr val="tx1">
                    <a:lumMod val="65000"/>
                    <a:lumOff val="35000"/>
                  </a:schemeClr>
                </a:solidFill>
                <a:latin typeface="+mn-lt"/>
                <a:ea typeface="+mn-ea"/>
                <a:cs typeface="+mn-cs"/>
              </a:defRPr>
            </a:pPr>
            <a:endParaRPr lang="el-GR"/>
          </a:p>
        </c:txPr>
        <c:crossAx val="450803752"/>
        <c:crosses val="autoZero"/>
        <c:auto val="1"/>
        <c:lblAlgn val="ctr"/>
        <c:lblOffset val="100"/>
        <c:noMultiLvlLbl val="0"/>
      </c:catAx>
      <c:valAx>
        <c:axId val="4508037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450803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extLst>
    <c:ext xmlns:c14="http://schemas.microsoft.com/office/drawing/2007/8/2/chart" uri="{781A3756-C4B2-4CAC-9D66-4F8BD8637D16}">
      <c14:pivotOptions>
        <c14:dropZoneFilter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634D16-8C96-4D4B-877E-BDB008B42614}" type="doc">
      <dgm:prSet loTypeId="urn:microsoft.com/office/officeart/2005/8/layout/vList5" loCatId="list" qsTypeId="urn:microsoft.com/office/officeart/2005/8/quickstyle/simple1" qsCatId="simple" csTypeId="urn:microsoft.com/office/officeart/2005/8/colors/accent2_3" csCatId="accent2" phldr="1"/>
      <dgm:spPr/>
      <dgm:t>
        <a:bodyPr/>
        <a:lstStyle/>
        <a:p>
          <a:endParaRPr lang="el-GR"/>
        </a:p>
      </dgm:t>
    </dgm:pt>
    <dgm:pt modelId="{9F97A10D-E4BD-42E2-90B2-ABCA6CB89AD0}">
      <dgm:prSet phldrT="[Κείμενο]" custT="1"/>
      <dgm:spPr/>
      <dgm:t>
        <a:bodyPr/>
        <a:lstStyle/>
        <a:p>
          <a:r>
            <a:rPr lang="el-GR" sz="2800" dirty="0"/>
            <a:t>Συμβουλευτική</a:t>
          </a:r>
        </a:p>
      </dgm:t>
    </dgm:pt>
    <dgm:pt modelId="{E9DBF2C0-FA3E-4093-905D-39E9057932F2}" type="parTrans" cxnId="{042D4AAC-5E03-40E7-9981-0261F5B56556}">
      <dgm:prSet/>
      <dgm:spPr/>
      <dgm:t>
        <a:bodyPr/>
        <a:lstStyle/>
        <a:p>
          <a:endParaRPr lang="el-GR"/>
        </a:p>
      </dgm:t>
    </dgm:pt>
    <dgm:pt modelId="{C80ED154-2B44-4D7D-82EE-CD292CDE13E2}" type="sibTrans" cxnId="{042D4AAC-5E03-40E7-9981-0261F5B56556}">
      <dgm:prSet/>
      <dgm:spPr/>
      <dgm:t>
        <a:bodyPr/>
        <a:lstStyle/>
        <a:p>
          <a:endParaRPr lang="el-GR"/>
        </a:p>
      </dgm:t>
    </dgm:pt>
    <dgm:pt modelId="{F487A691-428A-4E38-9D6A-24221E445157}">
      <dgm:prSet phldrT="[Κείμενο]" custT="1"/>
      <dgm:spPr/>
      <dgm:t>
        <a:bodyPr/>
        <a:lstStyle/>
        <a:p>
          <a:r>
            <a:rPr lang="el-GR" sz="1700" b="1" dirty="0"/>
            <a:t>Ωρίμανση</a:t>
          </a:r>
          <a:r>
            <a:rPr lang="el-GR" sz="1700" dirty="0"/>
            <a:t> ερευνητικού αποτελέσματος,</a:t>
          </a:r>
        </a:p>
      </dgm:t>
    </dgm:pt>
    <dgm:pt modelId="{6B96CB51-8BCF-4E9B-9490-1F31BADE2B34}" type="parTrans" cxnId="{7CFFB7E9-9EF2-4EC4-B9EC-DEB656FC892C}">
      <dgm:prSet/>
      <dgm:spPr/>
      <dgm:t>
        <a:bodyPr/>
        <a:lstStyle/>
        <a:p>
          <a:endParaRPr lang="el-GR"/>
        </a:p>
      </dgm:t>
    </dgm:pt>
    <dgm:pt modelId="{9F9613EC-D59D-4A4F-B0B6-AC0B5FC146B6}" type="sibTrans" cxnId="{7CFFB7E9-9EF2-4EC4-B9EC-DEB656FC892C}">
      <dgm:prSet/>
      <dgm:spPr/>
      <dgm:t>
        <a:bodyPr/>
        <a:lstStyle/>
        <a:p>
          <a:endParaRPr lang="el-GR"/>
        </a:p>
      </dgm:t>
    </dgm:pt>
    <dgm:pt modelId="{C25355A0-C049-4625-8105-FA572D18BB2E}">
      <dgm:prSet phldrT="[Κείμενο]" custT="1"/>
      <dgm:spPr/>
      <dgm:t>
        <a:bodyPr/>
        <a:lstStyle/>
        <a:p>
          <a:r>
            <a:rPr lang="el-GR" sz="2800" dirty="0"/>
            <a:t>Υπηρεσίες προς ερευνητές</a:t>
          </a:r>
        </a:p>
      </dgm:t>
    </dgm:pt>
    <dgm:pt modelId="{E108518C-210E-467F-B8A4-D644C7C5C59A}" type="parTrans" cxnId="{C78F3600-5C5F-4D40-AF01-E80E383AA417}">
      <dgm:prSet/>
      <dgm:spPr/>
      <dgm:t>
        <a:bodyPr/>
        <a:lstStyle/>
        <a:p>
          <a:endParaRPr lang="el-GR"/>
        </a:p>
      </dgm:t>
    </dgm:pt>
    <dgm:pt modelId="{E06BB6AA-9FE0-45BB-ABA6-30CAE883E465}" type="sibTrans" cxnId="{C78F3600-5C5F-4D40-AF01-E80E383AA417}">
      <dgm:prSet/>
      <dgm:spPr/>
      <dgm:t>
        <a:bodyPr/>
        <a:lstStyle/>
        <a:p>
          <a:endParaRPr lang="el-GR"/>
        </a:p>
      </dgm:t>
    </dgm:pt>
    <dgm:pt modelId="{F04A3A82-7026-4094-B3AA-04D39AAC3CE0}">
      <dgm:prSet phldrT="[Κείμενο]" custT="1"/>
      <dgm:spPr/>
      <dgm:t>
        <a:bodyPr/>
        <a:lstStyle/>
        <a:p>
          <a:r>
            <a:rPr lang="el-GR" sz="1700" b="1" dirty="0"/>
            <a:t>Δράσεις ευαισθητοποίησης </a:t>
          </a:r>
          <a:r>
            <a:rPr lang="el-GR" sz="1700" dirty="0"/>
            <a:t>ενημερωτικές εκδηλώσεις, εκπαιδευτικά σεμινάρια</a:t>
          </a:r>
          <a:endParaRPr lang="el-GR" sz="1700" dirty="0">
            <a:solidFill>
              <a:schemeClr val="tx2"/>
            </a:solidFill>
          </a:endParaRPr>
        </a:p>
      </dgm:t>
    </dgm:pt>
    <dgm:pt modelId="{57743DB5-9AE8-4D47-A0D8-A02FA26E2C1C}" type="parTrans" cxnId="{6321A4E1-A972-4824-9EF1-F9780387CE8F}">
      <dgm:prSet/>
      <dgm:spPr/>
      <dgm:t>
        <a:bodyPr/>
        <a:lstStyle/>
        <a:p>
          <a:endParaRPr lang="el-GR"/>
        </a:p>
      </dgm:t>
    </dgm:pt>
    <dgm:pt modelId="{78A2588A-F35C-4EFA-B747-E7FAA39EBDCF}" type="sibTrans" cxnId="{6321A4E1-A972-4824-9EF1-F9780387CE8F}">
      <dgm:prSet/>
      <dgm:spPr/>
      <dgm:t>
        <a:bodyPr/>
        <a:lstStyle/>
        <a:p>
          <a:endParaRPr lang="el-GR"/>
        </a:p>
      </dgm:t>
    </dgm:pt>
    <dgm:pt modelId="{CB357496-5698-443C-AD7D-B07D58FE5BCD}">
      <dgm:prSet phldrT="[Κείμενο]" custT="1"/>
      <dgm:spPr/>
      <dgm:t>
        <a:bodyPr/>
        <a:lstStyle/>
        <a:p>
          <a:r>
            <a:rPr lang="el-GR" sz="2800" dirty="0"/>
            <a:t>Υπηρεσίες προς φορείς -επιχειρήσεις</a:t>
          </a:r>
        </a:p>
      </dgm:t>
    </dgm:pt>
    <dgm:pt modelId="{1F3A3995-E4A6-42CE-B1AB-30EEAD330B15}" type="parTrans" cxnId="{4911CCAD-6981-4AFC-B397-769BB3EB6A66}">
      <dgm:prSet/>
      <dgm:spPr/>
      <dgm:t>
        <a:bodyPr/>
        <a:lstStyle/>
        <a:p>
          <a:endParaRPr lang="el-GR"/>
        </a:p>
      </dgm:t>
    </dgm:pt>
    <dgm:pt modelId="{D1D2E93B-AF26-4576-BFFE-AED0636511DC}" type="sibTrans" cxnId="{4911CCAD-6981-4AFC-B397-769BB3EB6A66}">
      <dgm:prSet/>
      <dgm:spPr/>
      <dgm:t>
        <a:bodyPr/>
        <a:lstStyle/>
        <a:p>
          <a:endParaRPr lang="el-GR"/>
        </a:p>
      </dgm:t>
    </dgm:pt>
    <dgm:pt modelId="{98D339A5-42EE-463A-8D02-0DD168A1E046}">
      <dgm:prSet phldrT="[Κείμενο]" custT="1"/>
      <dgm:spPr/>
      <dgm:t>
        <a:bodyPr/>
        <a:lstStyle/>
        <a:p>
          <a:r>
            <a:rPr lang="el-GR" sz="1700" dirty="0"/>
            <a:t>Δικτύωση των </a:t>
          </a:r>
          <a:r>
            <a:rPr lang="el-GR" sz="1700" b="1" dirty="0"/>
            <a:t>Εργαστηρίων</a:t>
          </a:r>
          <a:r>
            <a:rPr lang="el-GR" sz="1700" dirty="0"/>
            <a:t> με την αγορά</a:t>
          </a:r>
        </a:p>
      </dgm:t>
    </dgm:pt>
    <dgm:pt modelId="{5A8FFF8A-166F-4199-84E2-E068DBC9C851}" type="parTrans" cxnId="{EC605A80-B8B9-49A6-BBFB-FCE16AE68181}">
      <dgm:prSet/>
      <dgm:spPr/>
      <dgm:t>
        <a:bodyPr/>
        <a:lstStyle/>
        <a:p>
          <a:endParaRPr lang="el-GR"/>
        </a:p>
      </dgm:t>
    </dgm:pt>
    <dgm:pt modelId="{3557DCD8-3F5B-4D4F-ADBC-203FD1DDEF2E}" type="sibTrans" cxnId="{EC605A80-B8B9-49A6-BBFB-FCE16AE68181}">
      <dgm:prSet/>
      <dgm:spPr/>
      <dgm:t>
        <a:bodyPr/>
        <a:lstStyle/>
        <a:p>
          <a:endParaRPr lang="el-GR"/>
        </a:p>
      </dgm:t>
    </dgm:pt>
    <dgm:pt modelId="{8E933AFA-16CC-4873-A136-E85E015A5C72}">
      <dgm:prSet phldrT="[Κείμενο]" custT="1"/>
      <dgm:spPr/>
      <dgm:t>
        <a:bodyPr/>
        <a:lstStyle/>
        <a:p>
          <a:r>
            <a:rPr lang="el-GR" sz="1700" b="1" dirty="0"/>
            <a:t>Κατοχύρωση </a:t>
          </a:r>
          <a:r>
            <a:rPr lang="el-GR" sz="1700" dirty="0"/>
            <a:t>δικαιωμάτων Βιομηχανικής Ιδιοκτησίας</a:t>
          </a:r>
        </a:p>
      </dgm:t>
    </dgm:pt>
    <dgm:pt modelId="{E8F94754-062D-45BD-9C66-4556DF33C557}" type="parTrans" cxnId="{105996BE-8D21-405C-BF26-F0FDC1593803}">
      <dgm:prSet/>
      <dgm:spPr/>
      <dgm:t>
        <a:bodyPr/>
        <a:lstStyle/>
        <a:p>
          <a:endParaRPr lang="el-GR"/>
        </a:p>
      </dgm:t>
    </dgm:pt>
    <dgm:pt modelId="{1AB3B114-283A-46FC-AB08-B8D9327A1D88}" type="sibTrans" cxnId="{105996BE-8D21-405C-BF26-F0FDC1593803}">
      <dgm:prSet/>
      <dgm:spPr/>
      <dgm:t>
        <a:bodyPr/>
        <a:lstStyle/>
        <a:p>
          <a:endParaRPr lang="el-GR"/>
        </a:p>
      </dgm:t>
    </dgm:pt>
    <dgm:pt modelId="{37DF43F3-E5A3-407E-BFCB-9731055546D5}">
      <dgm:prSet phldrT="[Κείμενο]" custT="1"/>
      <dgm:spPr/>
      <dgm:t>
        <a:bodyPr/>
        <a:lstStyle/>
        <a:p>
          <a:r>
            <a:rPr lang="el-GR" sz="1700" dirty="0"/>
            <a:t>Ίδρυση </a:t>
          </a:r>
          <a:r>
            <a:rPr lang="el-GR" sz="1700" b="1" dirty="0" err="1"/>
            <a:t>τεχνοβλαστών</a:t>
          </a:r>
          <a:endParaRPr lang="el-GR" sz="1700" dirty="0"/>
        </a:p>
      </dgm:t>
    </dgm:pt>
    <dgm:pt modelId="{BA863436-9420-47C7-81D3-0DC3B974F174}" type="parTrans" cxnId="{1574FC94-A945-4068-A07D-AC04A549F004}">
      <dgm:prSet/>
      <dgm:spPr/>
      <dgm:t>
        <a:bodyPr/>
        <a:lstStyle/>
        <a:p>
          <a:endParaRPr lang="el-GR"/>
        </a:p>
      </dgm:t>
    </dgm:pt>
    <dgm:pt modelId="{D097B6B3-9A20-4AFD-B86A-7D930DB7BB57}" type="sibTrans" cxnId="{1574FC94-A945-4068-A07D-AC04A549F004}">
      <dgm:prSet/>
      <dgm:spPr/>
      <dgm:t>
        <a:bodyPr/>
        <a:lstStyle/>
        <a:p>
          <a:endParaRPr lang="el-GR"/>
        </a:p>
      </dgm:t>
    </dgm:pt>
    <dgm:pt modelId="{4F80C8AF-18AE-4BAD-9E0F-4300FB5F5D8F}">
      <dgm:prSet phldrT="[Κείμενο]" custT="1"/>
      <dgm:spPr/>
      <dgm:t>
        <a:bodyPr/>
        <a:lstStyle/>
        <a:p>
          <a:endParaRPr lang="el-GR" sz="1700" dirty="0"/>
        </a:p>
      </dgm:t>
    </dgm:pt>
    <dgm:pt modelId="{81618C94-BFDF-401B-90F3-E3403A372239}" type="parTrans" cxnId="{411CECF9-2A92-4C74-93B3-1A096FED6EB6}">
      <dgm:prSet/>
      <dgm:spPr/>
      <dgm:t>
        <a:bodyPr/>
        <a:lstStyle/>
        <a:p>
          <a:endParaRPr lang="el-GR"/>
        </a:p>
      </dgm:t>
    </dgm:pt>
    <dgm:pt modelId="{32D8EFF7-EEE6-4D24-A406-AEB450385393}" type="sibTrans" cxnId="{411CECF9-2A92-4C74-93B3-1A096FED6EB6}">
      <dgm:prSet/>
      <dgm:spPr/>
      <dgm:t>
        <a:bodyPr/>
        <a:lstStyle/>
        <a:p>
          <a:endParaRPr lang="el-GR"/>
        </a:p>
      </dgm:t>
    </dgm:pt>
    <dgm:pt modelId="{6092050A-30E9-449B-8385-F932E128DC47}">
      <dgm:prSet phldrT="[Κείμενο]" custT="1"/>
      <dgm:spPr/>
      <dgm:t>
        <a:bodyPr/>
        <a:lstStyle/>
        <a:p>
          <a:r>
            <a:rPr lang="el-GR" sz="1700" b="1" dirty="0"/>
            <a:t>Προώθηση</a:t>
          </a:r>
          <a:r>
            <a:rPr lang="el-GR" sz="1700" dirty="0"/>
            <a:t> των τεχνολογικών προϊόντων - υπηρεσιών του ΑΠΘ</a:t>
          </a:r>
        </a:p>
      </dgm:t>
    </dgm:pt>
    <dgm:pt modelId="{5B8CA190-CA57-4A1A-9798-FA97F03AD246}" type="parTrans" cxnId="{90784F99-4AC9-4B48-8706-EE6B2005DEAB}">
      <dgm:prSet/>
      <dgm:spPr/>
      <dgm:t>
        <a:bodyPr/>
        <a:lstStyle/>
        <a:p>
          <a:endParaRPr lang="el-GR"/>
        </a:p>
      </dgm:t>
    </dgm:pt>
    <dgm:pt modelId="{ED4D4146-D86C-4BEE-B525-989BCC0D46A6}" type="sibTrans" cxnId="{90784F99-4AC9-4B48-8706-EE6B2005DEAB}">
      <dgm:prSet/>
      <dgm:spPr/>
      <dgm:t>
        <a:bodyPr/>
        <a:lstStyle/>
        <a:p>
          <a:endParaRPr lang="el-GR"/>
        </a:p>
      </dgm:t>
    </dgm:pt>
    <dgm:pt modelId="{7C63BFB0-0EA6-4A4E-9DB5-7969A55D7663}">
      <dgm:prSet phldrT="[Κείμενο]" custT="1"/>
      <dgm:spPr/>
      <dgm:t>
        <a:bodyPr/>
        <a:lstStyle/>
        <a:p>
          <a:r>
            <a:rPr lang="el-GR" sz="1700" b="1" i="1" dirty="0">
              <a:solidFill>
                <a:schemeClr val="tx2"/>
              </a:solidFill>
            </a:rPr>
            <a:t>Καταγραφή</a:t>
          </a:r>
          <a:r>
            <a:rPr lang="en-US" sz="1700" b="1" i="1" dirty="0">
              <a:solidFill>
                <a:schemeClr val="tx2"/>
              </a:solidFill>
            </a:rPr>
            <a:t>/</a:t>
          </a:r>
          <a:r>
            <a:rPr lang="el-GR" sz="1700" b="1" i="1" dirty="0">
              <a:solidFill>
                <a:schemeClr val="tx2"/>
              </a:solidFill>
            </a:rPr>
            <a:t>προβολή</a:t>
          </a:r>
          <a:r>
            <a:rPr lang="el-GR" sz="1700" i="1" dirty="0">
              <a:solidFill>
                <a:schemeClr val="tx2"/>
              </a:solidFill>
            </a:rPr>
            <a:t> ερευνητικών αποτελεσμάτων</a:t>
          </a:r>
        </a:p>
      </dgm:t>
    </dgm:pt>
    <dgm:pt modelId="{7D525AFA-EC26-4EED-AE9E-1F21C233D91C}" type="parTrans" cxnId="{D47A0514-DC39-45B9-9996-95D1C64158E2}">
      <dgm:prSet/>
      <dgm:spPr/>
      <dgm:t>
        <a:bodyPr/>
        <a:lstStyle/>
        <a:p>
          <a:endParaRPr lang="el-GR"/>
        </a:p>
      </dgm:t>
    </dgm:pt>
    <dgm:pt modelId="{0787A6FD-9B6E-456B-8743-4CAB6C676EDB}" type="sibTrans" cxnId="{D47A0514-DC39-45B9-9996-95D1C64158E2}">
      <dgm:prSet/>
      <dgm:spPr/>
      <dgm:t>
        <a:bodyPr/>
        <a:lstStyle/>
        <a:p>
          <a:endParaRPr lang="el-GR"/>
        </a:p>
      </dgm:t>
    </dgm:pt>
    <dgm:pt modelId="{B4F9279C-A148-4C4B-9C35-17834F29971E}">
      <dgm:prSet phldrT="[Κείμενο]" custT="1"/>
      <dgm:spPr/>
      <dgm:t>
        <a:bodyPr/>
        <a:lstStyle/>
        <a:p>
          <a:r>
            <a:rPr lang="el-GR" sz="1700" b="1" dirty="0"/>
            <a:t>Υποστήριξη συνεργασιών</a:t>
          </a:r>
          <a:r>
            <a:rPr lang="el-GR" sz="1700" dirty="0"/>
            <a:t> μεταξύ του ΑΠΘ και της αγοράς</a:t>
          </a:r>
        </a:p>
      </dgm:t>
    </dgm:pt>
    <dgm:pt modelId="{9A6922CD-5B78-41C7-B8FE-758E800D8F07}" type="parTrans" cxnId="{29CDBA34-A8F4-4B10-B527-C95CC2158073}">
      <dgm:prSet/>
      <dgm:spPr/>
      <dgm:t>
        <a:bodyPr/>
        <a:lstStyle/>
        <a:p>
          <a:endParaRPr lang="el-GR"/>
        </a:p>
      </dgm:t>
    </dgm:pt>
    <dgm:pt modelId="{D1D63CC2-4CC4-4324-B64A-157CB183FA13}" type="sibTrans" cxnId="{29CDBA34-A8F4-4B10-B527-C95CC2158073}">
      <dgm:prSet/>
      <dgm:spPr/>
      <dgm:t>
        <a:bodyPr/>
        <a:lstStyle/>
        <a:p>
          <a:endParaRPr lang="el-GR"/>
        </a:p>
      </dgm:t>
    </dgm:pt>
    <dgm:pt modelId="{3591EFED-88ED-4167-A6E9-B46B6CF692F1}">
      <dgm:prSet phldrT="[Κείμενο]" custT="1"/>
      <dgm:spPr/>
      <dgm:t>
        <a:bodyPr/>
        <a:lstStyle/>
        <a:p>
          <a:r>
            <a:rPr lang="el-GR" sz="1700" b="1" i="1" dirty="0">
              <a:solidFill>
                <a:schemeClr val="tx2"/>
              </a:solidFill>
            </a:rPr>
            <a:t>Πληροφόρηση</a:t>
          </a:r>
          <a:r>
            <a:rPr lang="el-GR" sz="1700" i="1" dirty="0">
              <a:solidFill>
                <a:schemeClr val="tx2"/>
              </a:solidFill>
            </a:rPr>
            <a:t> για την αξιοποίηση ερευνητικών αποτελεσμάτων</a:t>
          </a:r>
        </a:p>
      </dgm:t>
    </dgm:pt>
    <dgm:pt modelId="{06485041-8DAC-42A4-8FAB-6F6A41A4F51A}" type="parTrans" cxnId="{3E388E97-223C-48C7-826E-87DB7F74DD6A}">
      <dgm:prSet/>
      <dgm:spPr/>
      <dgm:t>
        <a:bodyPr/>
        <a:lstStyle/>
        <a:p>
          <a:endParaRPr lang="el-GR"/>
        </a:p>
      </dgm:t>
    </dgm:pt>
    <dgm:pt modelId="{2D55AC69-BD34-4EFA-96B8-64A90C40398A}" type="sibTrans" cxnId="{3E388E97-223C-48C7-826E-87DB7F74DD6A}">
      <dgm:prSet/>
      <dgm:spPr/>
      <dgm:t>
        <a:bodyPr/>
        <a:lstStyle/>
        <a:p>
          <a:endParaRPr lang="el-GR"/>
        </a:p>
      </dgm:t>
    </dgm:pt>
    <dgm:pt modelId="{975425F8-B531-4FB8-8DF2-B359676F5121}">
      <dgm:prSet phldrT="[Κείμενο]" custT="1"/>
      <dgm:spPr/>
      <dgm:t>
        <a:bodyPr/>
        <a:lstStyle/>
        <a:p>
          <a:endParaRPr lang="el-GR" sz="1700" dirty="0">
            <a:solidFill>
              <a:schemeClr val="tx2"/>
            </a:solidFill>
          </a:endParaRPr>
        </a:p>
      </dgm:t>
    </dgm:pt>
    <dgm:pt modelId="{BF38A39F-0E22-43B0-B1DC-158BBBD22B67}" type="parTrans" cxnId="{DE2AB0A7-1C84-4A72-BA18-A524EE704B53}">
      <dgm:prSet/>
      <dgm:spPr/>
      <dgm:t>
        <a:bodyPr/>
        <a:lstStyle/>
        <a:p>
          <a:endParaRPr lang="el-GR"/>
        </a:p>
      </dgm:t>
    </dgm:pt>
    <dgm:pt modelId="{19F6B9C1-DA6D-4D6D-9030-518AD28999E9}" type="sibTrans" cxnId="{DE2AB0A7-1C84-4A72-BA18-A524EE704B53}">
      <dgm:prSet/>
      <dgm:spPr/>
      <dgm:t>
        <a:bodyPr/>
        <a:lstStyle/>
        <a:p>
          <a:endParaRPr lang="el-GR"/>
        </a:p>
      </dgm:t>
    </dgm:pt>
    <dgm:pt modelId="{37BB220B-C253-43AD-BD39-4C82CD39721D}" type="pres">
      <dgm:prSet presAssocID="{7B634D16-8C96-4D4B-877E-BDB008B42614}" presName="Name0" presStyleCnt="0">
        <dgm:presLayoutVars>
          <dgm:dir/>
          <dgm:animLvl val="lvl"/>
          <dgm:resizeHandles val="exact"/>
        </dgm:presLayoutVars>
      </dgm:prSet>
      <dgm:spPr/>
    </dgm:pt>
    <dgm:pt modelId="{24C9BE91-7D9D-47DA-9EB1-2E016B2224D2}" type="pres">
      <dgm:prSet presAssocID="{9F97A10D-E4BD-42E2-90B2-ABCA6CB89AD0}" presName="linNode" presStyleCnt="0"/>
      <dgm:spPr/>
    </dgm:pt>
    <dgm:pt modelId="{02F5B9F7-ED10-463C-A5E0-E00AF7E1D222}" type="pres">
      <dgm:prSet presAssocID="{9F97A10D-E4BD-42E2-90B2-ABCA6CB89AD0}" presName="parentText" presStyleLbl="node1" presStyleIdx="0" presStyleCnt="3">
        <dgm:presLayoutVars>
          <dgm:chMax val="1"/>
          <dgm:bulletEnabled val="1"/>
        </dgm:presLayoutVars>
      </dgm:prSet>
      <dgm:spPr/>
    </dgm:pt>
    <dgm:pt modelId="{CCA06EA2-2E62-471D-B3FD-FF748056FC83}" type="pres">
      <dgm:prSet presAssocID="{9F97A10D-E4BD-42E2-90B2-ABCA6CB89AD0}" presName="descendantText" presStyleLbl="alignAccFollowNode1" presStyleIdx="0" presStyleCnt="3">
        <dgm:presLayoutVars>
          <dgm:bulletEnabled val="1"/>
        </dgm:presLayoutVars>
      </dgm:prSet>
      <dgm:spPr/>
    </dgm:pt>
    <dgm:pt modelId="{36B6ED21-D48F-41E8-934E-41CF687A6CD1}" type="pres">
      <dgm:prSet presAssocID="{C80ED154-2B44-4D7D-82EE-CD292CDE13E2}" presName="sp" presStyleCnt="0"/>
      <dgm:spPr/>
    </dgm:pt>
    <dgm:pt modelId="{F1C5A66F-EDE7-483D-B64B-80735003BB5E}" type="pres">
      <dgm:prSet presAssocID="{C25355A0-C049-4625-8105-FA572D18BB2E}" presName="linNode" presStyleCnt="0"/>
      <dgm:spPr/>
    </dgm:pt>
    <dgm:pt modelId="{E32A1314-DACB-4586-8A7F-4DF19E6719FD}" type="pres">
      <dgm:prSet presAssocID="{C25355A0-C049-4625-8105-FA572D18BB2E}" presName="parentText" presStyleLbl="node1" presStyleIdx="1" presStyleCnt="3" custLinFactNeighborY="1688">
        <dgm:presLayoutVars>
          <dgm:chMax val="1"/>
          <dgm:bulletEnabled val="1"/>
        </dgm:presLayoutVars>
      </dgm:prSet>
      <dgm:spPr/>
    </dgm:pt>
    <dgm:pt modelId="{64E68994-A5D8-448B-B6CF-BA3D06DDF409}" type="pres">
      <dgm:prSet presAssocID="{C25355A0-C049-4625-8105-FA572D18BB2E}" presName="descendantText" presStyleLbl="alignAccFollowNode1" presStyleIdx="1" presStyleCnt="3" custScaleY="108605" custLinFactNeighborX="-463" custLinFactNeighborY="5171">
        <dgm:presLayoutVars>
          <dgm:bulletEnabled val="1"/>
        </dgm:presLayoutVars>
      </dgm:prSet>
      <dgm:spPr/>
    </dgm:pt>
    <dgm:pt modelId="{834DE26B-C29E-4A61-BE8B-9C305E3CE834}" type="pres">
      <dgm:prSet presAssocID="{E06BB6AA-9FE0-45BB-ABA6-30CAE883E465}" presName="sp" presStyleCnt="0"/>
      <dgm:spPr/>
    </dgm:pt>
    <dgm:pt modelId="{4F5B3723-3314-48E2-A54E-703DDBC72C40}" type="pres">
      <dgm:prSet presAssocID="{CB357496-5698-443C-AD7D-B07D58FE5BCD}" presName="linNode" presStyleCnt="0"/>
      <dgm:spPr/>
    </dgm:pt>
    <dgm:pt modelId="{A192ADB6-D152-4BB1-AD1F-751B83576338}" type="pres">
      <dgm:prSet presAssocID="{CB357496-5698-443C-AD7D-B07D58FE5BCD}" presName="parentText" presStyleLbl="node1" presStyleIdx="2" presStyleCnt="3">
        <dgm:presLayoutVars>
          <dgm:chMax val="1"/>
          <dgm:bulletEnabled val="1"/>
        </dgm:presLayoutVars>
      </dgm:prSet>
      <dgm:spPr/>
    </dgm:pt>
    <dgm:pt modelId="{2A3D8F19-986E-480F-8447-518CD413C147}" type="pres">
      <dgm:prSet presAssocID="{CB357496-5698-443C-AD7D-B07D58FE5BCD}" presName="descendantText" presStyleLbl="alignAccFollowNode1" presStyleIdx="2" presStyleCnt="3">
        <dgm:presLayoutVars>
          <dgm:bulletEnabled val="1"/>
        </dgm:presLayoutVars>
      </dgm:prSet>
      <dgm:spPr/>
    </dgm:pt>
  </dgm:ptLst>
  <dgm:cxnLst>
    <dgm:cxn modelId="{C78F3600-5C5F-4D40-AF01-E80E383AA417}" srcId="{7B634D16-8C96-4D4B-877E-BDB008B42614}" destId="{C25355A0-C049-4625-8105-FA572D18BB2E}" srcOrd="1" destOrd="0" parTransId="{E108518C-210E-467F-B8A4-D644C7C5C59A}" sibTransId="{E06BB6AA-9FE0-45BB-ABA6-30CAE883E465}"/>
    <dgm:cxn modelId="{8448C605-3BED-48CA-A9E3-7740F6CC3E39}" type="presOf" srcId="{3591EFED-88ED-4167-A6E9-B46B6CF692F1}" destId="{64E68994-A5D8-448B-B6CF-BA3D06DDF409}" srcOrd="0" destOrd="2" presId="urn:microsoft.com/office/officeart/2005/8/layout/vList5"/>
    <dgm:cxn modelId="{ECEED108-803A-4C5F-8B8A-7FE2CF5AAFB0}" type="presOf" srcId="{F04A3A82-7026-4094-B3AA-04D39AAC3CE0}" destId="{64E68994-A5D8-448B-B6CF-BA3D06DDF409}" srcOrd="0" destOrd="1" presId="urn:microsoft.com/office/officeart/2005/8/layout/vList5"/>
    <dgm:cxn modelId="{E4DE2D0B-33C4-4A18-B224-3F2752F065A7}" type="presOf" srcId="{B4F9279C-A148-4C4B-9C35-17834F29971E}" destId="{2A3D8F19-986E-480F-8447-518CD413C147}" srcOrd="0" destOrd="2" presId="urn:microsoft.com/office/officeart/2005/8/layout/vList5"/>
    <dgm:cxn modelId="{1BB0700E-D219-45BA-804B-032E83E30548}" type="presOf" srcId="{9F97A10D-E4BD-42E2-90B2-ABCA6CB89AD0}" destId="{02F5B9F7-ED10-463C-A5E0-E00AF7E1D222}" srcOrd="0" destOrd="0" presId="urn:microsoft.com/office/officeart/2005/8/layout/vList5"/>
    <dgm:cxn modelId="{55FFED0E-ECDE-4728-953C-F5C734FF82F0}" type="presOf" srcId="{7B634D16-8C96-4D4B-877E-BDB008B42614}" destId="{37BB220B-C253-43AD-BD39-4C82CD39721D}" srcOrd="0" destOrd="0" presId="urn:microsoft.com/office/officeart/2005/8/layout/vList5"/>
    <dgm:cxn modelId="{D47A0514-DC39-45B9-9996-95D1C64158E2}" srcId="{C25355A0-C049-4625-8105-FA572D18BB2E}" destId="{7C63BFB0-0EA6-4A4E-9DB5-7969A55D7663}" srcOrd="3" destOrd="0" parTransId="{7D525AFA-EC26-4EED-AE9E-1F21C233D91C}" sibTransId="{0787A6FD-9B6E-456B-8743-4CAB6C676EDB}"/>
    <dgm:cxn modelId="{BC4B2B1B-F68B-43B6-9B09-9B3953858A19}" type="presOf" srcId="{CB357496-5698-443C-AD7D-B07D58FE5BCD}" destId="{A192ADB6-D152-4BB1-AD1F-751B83576338}" srcOrd="0" destOrd="0" presId="urn:microsoft.com/office/officeart/2005/8/layout/vList5"/>
    <dgm:cxn modelId="{29CDBA34-A8F4-4B10-B527-C95CC2158073}" srcId="{CB357496-5698-443C-AD7D-B07D58FE5BCD}" destId="{B4F9279C-A148-4C4B-9C35-17834F29971E}" srcOrd="2" destOrd="0" parTransId="{9A6922CD-5B78-41C7-B8FE-758E800D8F07}" sibTransId="{D1D63CC2-4CC4-4324-B64A-157CB183FA13}"/>
    <dgm:cxn modelId="{93860536-DB33-49AB-822C-1B00B2A4DBEA}" type="presOf" srcId="{37DF43F3-E5A3-407E-BFCB-9731055546D5}" destId="{CCA06EA2-2E62-471D-B3FD-FF748056FC83}" srcOrd="0" destOrd="2" presId="urn:microsoft.com/office/officeart/2005/8/layout/vList5"/>
    <dgm:cxn modelId="{26467838-F3E5-4C9C-9020-F41043B2F9BF}" type="presOf" srcId="{C25355A0-C049-4625-8105-FA572D18BB2E}" destId="{E32A1314-DACB-4586-8A7F-4DF19E6719FD}" srcOrd="0" destOrd="0" presId="urn:microsoft.com/office/officeart/2005/8/layout/vList5"/>
    <dgm:cxn modelId="{9188253B-4985-4C78-9813-2110FC06D804}" type="presOf" srcId="{975425F8-B531-4FB8-8DF2-B359676F5121}" destId="{64E68994-A5D8-448B-B6CF-BA3D06DDF409}" srcOrd="0" destOrd="0" presId="urn:microsoft.com/office/officeart/2005/8/layout/vList5"/>
    <dgm:cxn modelId="{EC605A80-B8B9-49A6-BBFB-FCE16AE68181}" srcId="{CB357496-5698-443C-AD7D-B07D58FE5BCD}" destId="{98D339A5-42EE-463A-8D02-0DD168A1E046}" srcOrd="0" destOrd="0" parTransId="{5A8FFF8A-166F-4199-84E2-E068DBC9C851}" sibTransId="{3557DCD8-3F5B-4D4F-ADBC-203FD1DDEF2E}"/>
    <dgm:cxn modelId="{1574FC94-A945-4068-A07D-AC04A549F004}" srcId="{9F97A10D-E4BD-42E2-90B2-ABCA6CB89AD0}" destId="{37DF43F3-E5A3-407E-BFCB-9731055546D5}" srcOrd="2" destOrd="0" parTransId="{BA863436-9420-47C7-81D3-0DC3B974F174}" sibTransId="{D097B6B3-9A20-4AFD-B86A-7D930DB7BB57}"/>
    <dgm:cxn modelId="{3E388E97-223C-48C7-826E-87DB7F74DD6A}" srcId="{C25355A0-C049-4625-8105-FA572D18BB2E}" destId="{3591EFED-88ED-4167-A6E9-B46B6CF692F1}" srcOrd="2" destOrd="0" parTransId="{06485041-8DAC-42A4-8FAB-6F6A41A4F51A}" sibTransId="{2D55AC69-BD34-4EFA-96B8-64A90C40398A}"/>
    <dgm:cxn modelId="{90784F99-4AC9-4B48-8706-EE6B2005DEAB}" srcId="{CB357496-5698-443C-AD7D-B07D58FE5BCD}" destId="{6092050A-30E9-449B-8385-F932E128DC47}" srcOrd="1" destOrd="0" parTransId="{5B8CA190-CA57-4A1A-9798-FA97F03AD246}" sibTransId="{ED4D4146-D86C-4BEE-B525-989BCC0D46A6}"/>
    <dgm:cxn modelId="{8B25319F-A0D7-418C-8932-834D2A58F252}" type="presOf" srcId="{8E933AFA-16CC-4873-A136-E85E015A5C72}" destId="{CCA06EA2-2E62-471D-B3FD-FF748056FC83}" srcOrd="0" destOrd="1" presId="urn:microsoft.com/office/officeart/2005/8/layout/vList5"/>
    <dgm:cxn modelId="{DE2AB0A7-1C84-4A72-BA18-A524EE704B53}" srcId="{C25355A0-C049-4625-8105-FA572D18BB2E}" destId="{975425F8-B531-4FB8-8DF2-B359676F5121}" srcOrd="0" destOrd="0" parTransId="{BF38A39F-0E22-43B0-B1DC-158BBBD22B67}" sibTransId="{19F6B9C1-DA6D-4D6D-9030-518AD28999E9}"/>
    <dgm:cxn modelId="{042D4AAC-5E03-40E7-9981-0261F5B56556}" srcId="{7B634D16-8C96-4D4B-877E-BDB008B42614}" destId="{9F97A10D-E4BD-42E2-90B2-ABCA6CB89AD0}" srcOrd="0" destOrd="0" parTransId="{E9DBF2C0-FA3E-4093-905D-39E9057932F2}" sibTransId="{C80ED154-2B44-4D7D-82EE-CD292CDE13E2}"/>
    <dgm:cxn modelId="{4911CCAD-6981-4AFC-B397-769BB3EB6A66}" srcId="{7B634D16-8C96-4D4B-877E-BDB008B42614}" destId="{CB357496-5698-443C-AD7D-B07D58FE5BCD}" srcOrd="2" destOrd="0" parTransId="{1F3A3995-E4A6-42CE-B1AB-30EEAD330B15}" sibTransId="{D1D2E93B-AF26-4576-BFFE-AED0636511DC}"/>
    <dgm:cxn modelId="{105996BE-8D21-405C-BF26-F0FDC1593803}" srcId="{9F97A10D-E4BD-42E2-90B2-ABCA6CB89AD0}" destId="{8E933AFA-16CC-4873-A136-E85E015A5C72}" srcOrd="1" destOrd="0" parTransId="{E8F94754-062D-45BD-9C66-4556DF33C557}" sibTransId="{1AB3B114-283A-46FC-AB08-B8D9327A1D88}"/>
    <dgm:cxn modelId="{E6D014CB-3DC5-4F91-B7C0-D4B7544393A4}" type="presOf" srcId="{4F80C8AF-18AE-4BAD-9E0F-4300FB5F5D8F}" destId="{64E68994-A5D8-448B-B6CF-BA3D06DDF409}" srcOrd="0" destOrd="4" presId="urn:microsoft.com/office/officeart/2005/8/layout/vList5"/>
    <dgm:cxn modelId="{4795ACDC-09AE-43E7-A136-4B168655F484}" type="presOf" srcId="{98D339A5-42EE-463A-8D02-0DD168A1E046}" destId="{2A3D8F19-986E-480F-8447-518CD413C147}" srcOrd="0" destOrd="0" presId="urn:microsoft.com/office/officeart/2005/8/layout/vList5"/>
    <dgm:cxn modelId="{29907BDD-23F3-4854-B7F4-944467629377}" type="presOf" srcId="{F487A691-428A-4E38-9D6A-24221E445157}" destId="{CCA06EA2-2E62-471D-B3FD-FF748056FC83}" srcOrd="0" destOrd="0" presId="urn:microsoft.com/office/officeart/2005/8/layout/vList5"/>
    <dgm:cxn modelId="{72AEF9DF-605A-42E1-A105-6E78266DA469}" type="presOf" srcId="{6092050A-30E9-449B-8385-F932E128DC47}" destId="{2A3D8F19-986E-480F-8447-518CD413C147}" srcOrd="0" destOrd="1" presId="urn:microsoft.com/office/officeart/2005/8/layout/vList5"/>
    <dgm:cxn modelId="{6321A4E1-A972-4824-9EF1-F9780387CE8F}" srcId="{C25355A0-C049-4625-8105-FA572D18BB2E}" destId="{F04A3A82-7026-4094-B3AA-04D39AAC3CE0}" srcOrd="1" destOrd="0" parTransId="{57743DB5-9AE8-4D47-A0D8-A02FA26E2C1C}" sibTransId="{78A2588A-F35C-4EFA-B747-E7FAA39EBDCF}"/>
    <dgm:cxn modelId="{7CFFB7E9-9EF2-4EC4-B9EC-DEB656FC892C}" srcId="{9F97A10D-E4BD-42E2-90B2-ABCA6CB89AD0}" destId="{F487A691-428A-4E38-9D6A-24221E445157}" srcOrd="0" destOrd="0" parTransId="{6B96CB51-8BCF-4E9B-9490-1F31BADE2B34}" sibTransId="{9F9613EC-D59D-4A4F-B0B6-AC0B5FC146B6}"/>
    <dgm:cxn modelId="{411CECF9-2A92-4C74-93B3-1A096FED6EB6}" srcId="{C25355A0-C049-4625-8105-FA572D18BB2E}" destId="{4F80C8AF-18AE-4BAD-9E0F-4300FB5F5D8F}" srcOrd="4" destOrd="0" parTransId="{81618C94-BFDF-401B-90F3-E3403A372239}" sibTransId="{32D8EFF7-EEE6-4D24-A406-AEB450385393}"/>
    <dgm:cxn modelId="{3EF000FE-BB10-4C8E-8EB1-A8D89FC10F45}" type="presOf" srcId="{7C63BFB0-0EA6-4A4E-9DB5-7969A55D7663}" destId="{64E68994-A5D8-448B-B6CF-BA3D06DDF409}" srcOrd="0" destOrd="3" presId="urn:microsoft.com/office/officeart/2005/8/layout/vList5"/>
    <dgm:cxn modelId="{2E131BBF-BB1C-465E-AEAD-5A638E3F4051}" type="presParOf" srcId="{37BB220B-C253-43AD-BD39-4C82CD39721D}" destId="{24C9BE91-7D9D-47DA-9EB1-2E016B2224D2}" srcOrd="0" destOrd="0" presId="urn:microsoft.com/office/officeart/2005/8/layout/vList5"/>
    <dgm:cxn modelId="{03073B05-4A2B-4615-88AF-02CF8414E4D2}" type="presParOf" srcId="{24C9BE91-7D9D-47DA-9EB1-2E016B2224D2}" destId="{02F5B9F7-ED10-463C-A5E0-E00AF7E1D222}" srcOrd="0" destOrd="0" presId="urn:microsoft.com/office/officeart/2005/8/layout/vList5"/>
    <dgm:cxn modelId="{593D9844-C116-4199-A23C-643C841DAF10}" type="presParOf" srcId="{24C9BE91-7D9D-47DA-9EB1-2E016B2224D2}" destId="{CCA06EA2-2E62-471D-B3FD-FF748056FC83}" srcOrd="1" destOrd="0" presId="urn:microsoft.com/office/officeart/2005/8/layout/vList5"/>
    <dgm:cxn modelId="{53D4A02A-2189-499A-9425-3305A9BFC7EC}" type="presParOf" srcId="{37BB220B-C253-43AD-BD39-4C82CD39721D}" destId="{36B6ED21-D48F-41E8-934E-41CF687A6CD1}" srcOrd="1" destOrd="0" presId="urn:microsoft.com/office/officeart/2005/8/layout/vList5"/>
    <dgm:cxn modelId="{926CDF53-C950-416A-A212-4AA0ACA012C2}" type="presParOf" srcId="{37BB220B-C253-43AD-BD39-4C82CD39721D}" destId="{F1C5A66F-EDE7-483D-B64B-80735003BB5E}" srcOrd="2" destOrd="0" presId="urn:microsoft.com/office/officeart/2005/8/layout/vList5"/>
    <dgm:cxn modelId="{06CFF97A-F402-4706-894F-1F467AF6857D}" type="presParOf" srcId="{F1C5A66F-EDE7-483D-B64B-80735003BB5E}" destId="{E32A1314-DACB-4586-8A7F-4DF19E6719FD}" srcOrd="0" destOrd="0" presId="urn:microsoft.com/office/officeart/2005/8/layout/vList5"/>
    <dgm:cxn modelId="{F05E26EB-7E68-425A-BCEC-7C5DA20411F7}" type="presParOf" srcId="{F1C5A66F-EDE7-483D-B64B-80735003BB5E}" destId="{64E68994-A5D8-448B-B6CF-BA3D06DDF409}" srcOrd="1" destOrd="0" presId="urn:microsoft.com/office/officeart/2005/8/layout/vList5"/>
    <dgm:cxn modelId="{D52ADB23-ABFD-4B6B-B85B-4F5629BC62CE}" type="presParOf" srcId="{37BB220B-C253-43AD-BD39-4C82CD39721D}" destId="{834DE26B-C29E-4A61-BE8B-9C305E3CE834}" srcOrd="3" destOrd="0" presId="urn:microsoft.com/office/officeart/2005/8/layout/vList5"/>
    <dgm:cxn modelId="{1E9AA96B-3135-4A9F-8F0F-E48452420EDE}" type="presParOf" srcId="{37BB220B-C253-43AD-BD39-4C82CD39721D}" destId="{4F5B3723-3314-48E2-A54E-703DDBC72C40}" srcOrd="4" destOrd="0" presId="urn:microsoft.com/office/officeart/2005/8/layout/vList5"/>
    <dgm:cxn modelId="{18900EFD-9FEB-4DC6-9ED1-9576234D70E5}" type="presParOf" srcId="{4F5B3723-3314-48E2-A54E-703DDBC72C40}" destId="{A192ADB6-D152-4BB1-AD1F-751B83576338}" srcOrd="0" destOrd="0" presId="urn:microsoft.com/office/officeart/2005/8/layout/vList5"/>
    <dgm:cxn modelId="{F6624DE9-7FB2-4452-BD59-277CE38761F1}" type="presParOf" srcId="{4F5B3723-3314-48E2-A54E-703DDBC72C40}" destId="{2A3D8F19-986E-480F-8447-518CD413C14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86C8C66-8772-4D1F-AADF-08601EC7E2F4}"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l-GR"/>
        </a:p>
      </dgm:t>
    </dgm:pt>
    <dgm:pt modelId="{CD5A7A0D-320B-4D92-AEBE-29A656591563}">
      <dgm:prSet phldrT="[Κείμενο]" custT="1"/>
      <dgm:spPr/>
      <dgm:t>
        <a:bodyPr/>
        <a:lstStyle/>
        <a:p>
          <a:r>
            <a:rPr lang="el-GR" sz="2800" b="1" dirty="0"/>
            <a:t>Συνολικά Ερευνητικά Έργα</a:t>
          </a:r>
        </a:p>
      </dgm:t>
    </dgm:pt>
    <dgm:pt modelId="{164DF24E-8DC9-49A7-AF6B-5446A5CA77C3}" type="parTrans" cxnId="{282A401B-8E24-417A-9A46-2FFF46FEE4C1}">
      <dgm:prSet/>
      <dgm:spPr/>
      <dgm:t>
        <a:bodyPr/>
        <a:lstStyle/>
        <a:p>
          <a:endParaRPr lang="el-GR"/>
        </a:p>
      </dgm:t>
    </dgm:pt>
    <dgm:pt modelId="{908AAD0F-226C-4EE9-9B07-658AE204A3DB}" type="sibTrans" cxnId="{282A401B-8E24-417A-9A46-2FFF46FEE4C1}">
      <dgm:prSet/>
      <dgm:spPr/>
      <dgm:t>
        <a:bodyPr/>
        <a:lstStyle/>
        <a:p>
          <a:endParaRPr lang="el-GR"/>
        </a:p>
      </dgm:t>
    </dgm:pt>
    <dgm:pt modelId="{2C357024-EF21-4155-9D1B-D50F2403A404}">
      <dgm:prSet phldrT="[Κείμενο]" custT="1"/>
      <dgm:spPr/>
      <dgm:t>
        <a:bodyPr/>
        <a:lstStyle/>
        <a:p>
          <a:r>
            <a:rPr lang="el-GR" sz="2800" b="1" dirty="0"/>
            <a:t>Έργα Βιομηχανικής Συνεργασίας</a:t>
          </a:r>
        </a:p>
      </dgm:t>
    </dgm:pt>
    <dgm:pt modelId="{3875B46A-7265-4FE9-819E-9AF5DF5BCB38}" type="parTrans" cxnId="{086590D4-293F-48B0-BAD2-DBAD429BDDAD}">
      <dgm:prSet/>
      <dgm:spPr/>
      <dgm:t>
        <a:bodyPr/>
        <a:lstStyle/>
        <a:p>
          <a:endParaRPr lang="el-GR"/>
        </a:p>
      </dgm:t>
    </dgm:pt>
    <dgm:pt modelId="{757475EC-E55D-4D7F-B206-943C8AE7E381}" type="sibTrans" cxnId="{086590D4-293F-48B0-BAD2-DBAD429BDDAD}">
      <dgm:prSet/>
      <dgm:spPr/>
      <dgm:t>
        <a:bodyPr/>
        <a:lstStyle/>
        <a:p>
          <a:endParaRPr lang="el-GR"/>
        </a:p>
      </dgm:t>
    </dgm:pt>
    <dgm:pt modelId="{DD3A81F7-7FFE-41B2-A9FE-BDF46843EABB}">
      <dgm:prSet phldrT="[Κείμενο]" custT="1"/>
      <dgm:spPr/>
      <dgm:t>
        <a:bodyPr/>
        <a:lstStyle/>
        <a:p>
          <a:r>
            <a:rPr lang="el-GR" sz="2800" b="1" dirty="0"/>
            <a:t>Αποτελέσματα</a:t>
          </a:r>
        </a:p>
      </dgm:t>
    </dgm:pt>
    <dgm:pt modelId="{A637823B-3773-4B56-950A-69F293D16C5E}" type="parTrans" cxnId="{AFDDD972-324C-450E-BFCE-B6A559345C0B}">
      <dgm:prSet/>
      <dgm:spPr/>
      <dgm:t>
        <a:bodyPr/>
        <a:lstStyle/>
        <a:p>
          <a:endParaRPr lang="el-GR"/>
        </a:p>
      </dgm:t>
    </dgm:pt>
    <dgm:pt modelId="{E929E388-57D9-4A79-8188-D58FDF1B195F}" type="sibTrans" cxnId="{AFDDD972-324C-450E-BFCE-B6A559345C0B}">
      <dgm:prSet/>
      <dgm:spPr/>
      <dgm:t>
        <a:bodyPr/>
        <a:lstStyle/>
        <a:p>
          <a:endParaRPr lang="el-GR"/>
        </a:p>
      </dgm:t>
    </dgm:pt>
    <dgm:pt modelId="{0F6EB186-5BBC-4C10-990C-6538C91A3AFF}">
      <dgm:prSet phldrT="[Κείμενο]" custT="1"/>
      <dgm:spPr/>
      <dgm:t>
        <a:bodyPr/>
        <a:lstStyle/>
        <a:p>
          <a:r>
            <a:rPr lang="el-GR" sz="2400" b="1" dirty="0"/>
            <a:t>8 </a:t>
          </a:r>
          <a:r>
            <a:rPr lang="en-US" sz="2400" b="1" dirty="0"/>
            <a:t>spin-off</a:t>
          </a:r>
          <a:endParaRPr lang="el-GR" sz="2400" dirty="0"/>
        </a:p>
      </dgm:t>
    </dgm:pt>
    <dgm:pt modelId="{BB6F6B2B-A236-46C0-97AD-2666B70C990D}" type="parTrans" cxnId="{1E603DF8-3B9A-4FAF-8E1B-432F3ECC3010}">
      <dgm:prSet/>
      <dgm:spPr/>
      <dgm:t>
        <a:bodyPr/>
        <a:lstStyle/>
        <a:p>
          <a:endParaRPr lang="el-GR"/>
        </a:p>
      </dgm:t>
    </dgm:pt>
    <dgm:pt modelId="{2BDB7D7F-A650-4F20-B645-6EEAA0DB7F9E}" type="sibTrans" cxnId="{1E603DF8-3B9A-4FAF-8E1B-432F3ECC3010}">
      <dgm:prSet/>
      <dgm:spPr/>
      <dgm:t>
        <a:bodyPr/>
        <a:lstStyle/>
        <a:p>
          <a:endParaRPr lang="el-GR"/>
        </a:p>
      </dgm:t>
    </dgm:pt>
    <dgm:pt modelId="{53E32017-C542-47EF-AC4B-21E432DAE662}">
      <dgm:prSet custT="1"/>
      <dgm:spPr/>
      <dgm:t>
        <a:bodyPr/>
        <a:lstStyle/>
        <a:p>
          <a:r>
            <a:rPr lang="el-GR" sz="2400" b="1" dirty="0"/>
            <a:t>€</a:t>
          </a:r>
          <a:r>
            <a:rPr lang="en-US" sz="2400" b="1" dirty="0"/>
            <a:t> 25</a:t>
          </a:r>
          <a:r>
            <a:rPr lang="el-GR" sz="2400" b="1" dirty="0"/>
            <a:t>9</a:t>
          </a:r>
          <a:r>
            <a:rPr lang="en-US" sz="2400" b="1" dirty="0"/>
            <a:t>,8</a:t>
          </a:r>
          <a:r>
            <a:rPr lang="el-GR" sz="2400" b="1" dirty="0"/>
            <a:t>εκ. Κύκλος Εργασιών</a:t>
          </a:r>
          <a:endParaRPr lang="en-US" sz="2400" b="1" dirty="0"/>
        </a:p>
      </dgm:t>
    </dgm:pt>
    <dgm:pt modelId="{56173F77-B572-4166-B367-2C58B9F78C29}" type="parTrans" cxnId="{556FDCE4-4EB7-4722-A457-4AFC0D4A8E51}">
      <dgm:prSet/>
      <dgm:spPr/>
      <dgm:t>
        <a:bodyPr/>
        <a:lstStyle/>
        <a:p>
          <a:endParaRPr lang="el-GR"/>
        </a:p>
      </dgm:t>
    </dgm:pt>
    <dgm:pt modelId="{21234C3E-9886-4B0C-89D0-F471A99A43D9}" type="sibTrans" cxnId="{556FDCE4-4EB7-4722-A457-4AFC0D4A8E51}">
      <dgm:prSet/>
      <dgm:spPr/>
      <dgm:t>
        <a:bodyPr/>
        <a:lstStyle/>
        <a:p>
          <a:endParaRPr lang="el-GR"/>
        </a:p>
      </dgm:t>
    </dgm:pt>
    <dgm:pt modelId="{F7E6FB29-AF5B-4893-BE97-39CAD8FFEDE5}">
      <dgm:prSet custT="1"/>
      <dgm:spPr/>
      <dgm:t>
        <a:bodyPr/>
        <a:lstStyle/>
        <a:p>
          <a:r>
            <a:rPr lang="el-GR" sz="2400" b="1" dirty="0"/>
            <a:t>2.862</a:t>
          </a:r>
          <a:r>
            <a:rPr lang="en-US" sz="2400" b="1" dirty="0"/>
            <a:t> </a:t>
          </a:r>
          <a:r>
            <a:rPr lang="el-GR" sz="2400" b="1" dirty="0"/>
            <a:t>Έργα</a:t>
          </a:r>
          <a:endParaRPr lang="en-US" sz="2400" b="1" dirty="0"/>
        </a:p>
      </dgm:t>
    </dgm:pt>
    <dgm:pt modelId="{340BD16F-8005-4E1F-8205-50558D304761}" type="parTrans" cxnId="{AE3F9B54-A108-47C1-B5AC-EC315596917F}">
      <dgm:prSet/>
      <dgm:spPr/>
      <dgm:t>
        <a:bodyPr/>
        <a:lstStyle/>
        <a:p>
          <a:endParaRPr lang="el-GR"/>
        </a:p>
      </dgm:t>
    </dgm:pt>
    <dgm:pt modelId="{681796AD-1F3A-4C72-A057-25B32E7D2B82}" type="sibTrans" cxnId="{AE3F9B54-A108-47C1-B5AC-EC315596917F}">
      <dgm:prSet/>
      <dgm:spPr/>
      <dgm:t>
        <a:bodyPr/>
        <a:lstStyle/>
        <a:p>
          <a:endParaRPr lang="el-GR"/>
        </a:p>
      </dgm:t>
    </dgm:pt>
    <dgm:pt modelId="{2FE5C15D-8DF8-418B-9D29-057144468BD5}">
      <dgm:prSet custT="1"/>
      <dgm:spPr/>
      <dgm:t>
        <a:bodyPr/>
        <a:lstStyle/>
        <a:p>
          <a:r>
            <a:rPr lang="el-GR" sz="2400" b="1" dirty="0"/>
            <a:t>€</a:t>
          </a:r>
          <a:r>
            <a:rPr lang="en-US" sz="2400" b="1" dirty="0"/>
            <a:t> </a:t>
          </a:r>
          <a:r>
            <a:rPr lang="el-GR" sz="2400" b="1" dirty="0"/>
            <a:t>46,6 εκ.</a:t>
          </a:r>
          <a:r>
            <a:rPr lang="el-GR" sz="2100" dirty="0"/>
            <a:t> </a:t>
          </a:r>
        </a:p>
      </dgm:t>
    </dgm:pt>
    <dgm:pt modelId="{9B698E59-7625-44B3-AB79-F87566807D2A}" type="parTrans" cxnId="{EEE64883-332A-45B5-B6DA-6DF01B284D1F}">
      <dgm:prSet/>
      <dgm:spPr/>
      <dgm:t>
        <a:bodyPr/>
        <a:lstStyle/>
        <a:p>
          <a:endParaRPr lang="el-GR"/>
        </a:p>
      </dgm:t>
    </dgm:pt>
    <dgm:pt modelId="{F55EA641-FDE6-4A8A-9516-73ADC348F14C}" type="sibTrans" cxnId="{EEE64883-332A-45B5-B6DA-6DF01B284D1F}">
      <dgm:prSet/>
      <dgm:spPr/>
      <dgm:t>
        <a:bodyPr/>
        <a:lstStyle/>
        <a:p>
          <a:endParaRPr lang="el-GR"/>
        </a:p>
      </dgm:t>
    </dgm:pt>
    <dgm:pt modelId="{B1D1545C-F387-4836-9175-D1BE0593F13F}">
      <dgm:prSet custT="1"/>
      <dgm:spPr/>
      <dgm:t>
        <a:bodyPr/>
        <a:lstStyle/>
        <a:p>
          <a:r>
            <a:rPr lang="el-GR" sz="2400" b="1" dirty="0"/>
            <a:t>17,9 % </a:t>
          </a:r>
          <a:r>
            <a:rPr lang="en-US" sz="1200" b="0" dirty="0"/>
            <a:t>(</a:t>
          </a:r>
          <a:r>
            <a:rPr lang="el-GR" sz="1200" b="0" dirty="0"/>
            <a:t>του συνολικού Κ.Ε. του ΕΛΚΕ ΑΠΘ</a:t>
          </a:r>
          <a:r>
            <a:rPr lang="en-US" sz="1200" b="0" dirty="0"/>
            <a:t>)</a:t>
          </a:r>
          <a:endParaRPr lang="el-GR" sz="1050" b="0" dirty="0"/>
        </a:p>
      </dgm:t>
    </dgm:pt>
    <dgm:pt modelId="{7DA4F0D0-2731-4C9C-8B3D-A51D4E01FBAA}" type="parTrans" cxnId="{4CBEE68C-27FD-40E5-82C8-DF9C489FE5FF}">
      <dgm:prSet/>
      <dgm:spPr/>
      <dgm:t>
        <a:bodyPr/>
        <a:lstStyle/>
        <a:p>
          <a:endParaRPr lang="el-GR"/>
        </a:p>
      </dgm:t>
    </dgm:pt>
    <dgm:pt modelId="{18F18486-E0D2-4526-AF81-0CF18A9645A4}" type="sibTrans" cxnId="{4CBEE68C-27FD-40E5-82C8-DF9C489FE5FF}">
      <dgm:prSet/>
      <dgm:spPr/>
      <dgm:t>
        <a:bodyPr/>
        <a:lstStyle/>
        <a:p>
          <a:endParaRPr lang="el-GR"/>
        </a:p>
      </dgm:t>
    </dgm:pt>
    <dgm:pt modelId="{0CF17475-A764-4A2A-BCEC-C06602222203}">
      <dgm:prSet custT="1"/>
      <dgm:spPr/>
      <dgm:t>
        <a:bodyPr/>
        <a:lstStyle/>
        <a:p>
          <a:r>
            <a:rPr lang="el-GR" sz="2400" b="1" dirty="0"/>
            <a:t>23 Συμφωνίες </a:t>
          </a:r>
          <a:r>
            <a:rPr lang="el-GR" sz="2400" b="1" dirty="0" err="1"/>
            <a:t>Αδειοδότησεις</a:t>
          </a:r>
          <a:endParaRPr lang="el-GR" sz="2400" b="1" dirty="0"/>
        </a:p>
      </dgm:t>
    </dgm:pt>
    <dgm:pt modelId="{08116F74-924D-4D8D-A880-1F6D721BB5B8}" type="parTrans" cxnId="{D59CF6C8-EA6A-4D3A-B3F7-292C29C2693F}">
      <dgm:prSet/>
      <dgm:spPr/>
      <dgm:t>
        <a:bodyPr/>
        <a:lstStyle/>
        <a:p>
          <a:endParaRPr lang="el-GR"/>
        </a:p>
      </dgm:t>
    </dgm:pt>
    <dgm:pt modelId="{830BD13E-FB03-4626-82BF-C51C734450F7}" type="sibTrans" cxnId="{D59CF6C8-EA6A-4D3A-B3F7-292C29C2693F}">
      <dgm:prSet/>
      <dgm:spPr/>
      <dgm:t>
        <a:bodyPr/>
        <a:lstStyle/>
        <a:p>
          <a:endParaRPr lang="el-GR"/>
        </a:p>
      </dgm:t>
    </dgm:pt>
    <dgm:pt modelId="{E82C7D02-1AA9-4976-9A85-91F92403BB8F}" type="pres">
      <dgm:prSet presAssocID="{486C8C66-8772-4D1F-AADF-08601EC7E2F4}" presName="Name0" presStyleCnt="0">
        <dgm:presLayoutVars>
          <dgm:dir/>
          <dgm:animLvl val="lvl"/>
          <dgm:resizeHandles val="exact"/>
        </dgm:presLayoutVars>
      </dgm:prSet>
      <dgm:spPr/>
    </dgm:pt>
    <dgm:pt modelId="{BEF92221-02F1-42A6-BE43-EF729A32BE36}" type="pres">
      <dgm:prSet presAssocID="{DD3A81F7-7FFE-41B2-A9FE-BDF46843EABB}" presName="boxAndChildren" presStyleCnt="0"/>
      <dgm:spPr/>
    </dgm:pt>
    <dgm:pt modelId="{4503908C-809E-43A9-8EA5-28C5CF215551}" type="pres">
      <dgm:prSet presAssocID="{DD3A81F7-7FFE-41B2-A9FE-BDF46843EABB}" presName="parentTextBox" presStyleLbl="node1" presStyleIdx="0" presStyleCnt="3"/>
      <dgm:spPr/>
    </dgm:pt>
    <dgm:pt modelId="{CAF55A11-F4A1-4C01-B6C6-50BF01FDC6FE}" type="pres">
      <dgm:prSet presAssocID="{DD3A81F7-7FFE-41B2-A9FE-BDF46843EABB}" presName="entireBox" presStyleLbl="node1" presStyleIdx="0" presStyleCnt="3"/>
      <dgm:spPr/>
    </dgm:pt>
    <dgm:pt modelId="{694FBD28-7769-4613-8F4C-4F853D07BE22}" type="pres">
      <dgm:prSet presAssocID="{DD3A81F7-7FFE-41B2-A9FE-BDF46843EABB}" presName="descendantBox" presStyleCnt="0"/>
      <dgm:spPr/>
    </dgm:pt>
    <dgm:pt modelId="{533F10FE-9498-46E4-A8DA-B67CA55A33E8}" type="pres">
      <dgm:prSet presAssocID="{0CF17475-A764-4A2A-BCEC-C06602222203}" presName="childTextBox" presStyleLbl="fgAccFollowNode1" presStyleIdx="0" presStyleCnt="6">
        <dgm:presLayoutVars>
          <dgm:bulletEnabled val="1"/>
        </dgm:presLayoutVars>
      </dgm:prSet>
      <dgm:spPr/>
    </dgm:pt>
    <dgm:pt modelId="{574DB309-6633-47B3-A5A3-EE6741DC8C89}" type="pres">
      <dgm:prSet presAssocID="{0F6EB186-5BBC-4C10-990C-6538C91A3AFF}" presName="childTextBox" presStyleLbl="fgAccFollowNode1" presStyleIdx="1" presStyleCnt="6">
        <dgm:presLayoutVars>
          <dgm:bulletEnabled val="1"/>
        </dgm:presLayoutVars>
      </dgm:prSet>
      <dgm:spPr/>
    </dgm:pt>
    <dgm:pt modelId="{72A297BA-14F6-4979-8FAF-A509F9BC054C}" type="pres">
      <dgm:prSet presAssocID="{757475EC-E55D-4D7F-B206-943C8AE7E381}" presName="sp" presStyleCnt="0"/>
      <dgm:spPr/>
    </dgm:pt>
    <dgm:pt modelId="{2D7599EB-9555-46C9-AE20-946D973B0DA6}" type="pres">
      <dgm:prSet presAssocID="{2C357024-EF21-4155-9D1B-D50F2403A404}" presName="arrowAndChildren" presStyleCnt="0"/>
      <dgm:spPr/>
    </dgm:pt>
    <dgm:pt modelId="{CB3CD38D-831D-4C96-B7E8-9C2DE64D5674}" type="pres">
      <dgm:prSet presAssocID="{2C357024-EF21-4155-9D1B-D50F2403A404}" presName="parentTextArrow" presStyleLbl="node1" presStyleIdx="0" presStyleCnt="3"/>
      <dgm:spPr/>
    </dgm:pt>
    <dgm:pt modelId="{9560531A-FCCB-4C84-84FC-227CBC103AE0}" type="pres">
      <dgm:prSet presAssocID="{2C357024-EF21-4155-9D1B-D50F2403A404}" presName="arrow" presStyleLbl="node1" presStyleIdx="1" presStyleCnt="3" custLinFactNeighborX="33333" custLinFactNeighborY="3077"/>
      <dgm:spPr/>
    </dgm:pt>
    <dgm:pt modelId="{F14C4E14-62B1-40A4-8EE5-75794392C314}" type="pres">
      <dgm:prSet presAssocID="{2C357024-EF21-4155-9D1B-D50F2403A404}" presName="descendantArrow" presStyleCnt="0"/>
      <dgm:spPr/>
    </dgm:pt>
    <dgm:pt modelId="{E504CE4C-8D19-476F-AA13-3185B3970C39}" type="pres">
      <dgm:prSet presAssocID="{F7E6FB29-AF5B-4893-BE97-39CAD8FFEDE5}" presName="childTextArrow" presStyleLbl="fgAccFollowNode1" presStyleIdx="2" presStyleCnt="6">
        <dgm:presLayoutVars>
          <dgm:bulletEnabled val="1"/>
        </dgm:presLayoutVars>
      </dgm:prSet>
      <dgm:spPr/>
    </dgm:pt>
    <dgm:pt modelId="{D72F70D0-53F1-4D3D-9FAB-715F782D3FFF}" type="pres">
      <dgm:prSet presAssocID="{2FE5C15D-8DF8-418B-9D29-057144468BD5}" presName="childTextArrow" presStyleLbl="fgAccFollowNode1" presStyleIdx="3" presStyleCnt="6">
        <dgm:presLayoutVars>
          <dgm:bulletEnabled val="1"/>
        </dgm:presLayoutVars>
      </dgm:prSet>
      <dgm:spPr/>
    </dgm:pt>
    <dgm:pt modelId="{2BF952F2-8DA5-4EFC-8DA0-9B536A6DA879}" type="pres">
      <dgm:prSet presAssocID="{B1D1545C-F387-4836-9175-D1BE0593F13F}" presName="childTextArrow" presStyleLbl="fgAccFollowNode1" presStyleIdx="4" presStyleCnt="6" custScaleX="133790">
        <dgm:presLayoutVars>
          <dgm:bulletEnabled val="1"/>
        </dgm:presLayoutVars>
      </dgm:prSet>
      <dgm:spPr/>
    </dgm:pt>
    <dgm:pt modelId="{A14F5DB1-8A87-4170-B52D-31D84056C75E}" type="pres">
      <dgm:prSet presAssocID="{908AAD0F-226C-4EE9-9B07-658AE204A3DB}" presName="sp" presStyleCnt="0"/>
      <dgm:spPr/>
    </dgm:pt>
    <dgm:pt modelId="{E73014F2-4A9C-4C8E-A530-EDFD8BBD1BC7}" type="pres">
      <dgm:prSet presAssocID="{CD5A7A0D-320B-4D92-AEBE-29A656591563}" presName="arrowAndChildren" presStyleCnt="0"/>
      <dgm:spPr/>
    </dgm:pt>
    <dgm:pt modelId="{7B67F27F-13CA-4ACA-BA5E-C557FDF62DBB}" type="pres">
      <dgm:prSet presAssocID="{CD5A7A0D-320B-4D92-AEBE-29A656591563}" presName="parentTextArrow" presStyleLbl="node1" presStyleIdx="1" presStyleCnt="3"/>
      <dgm:spPr/>
    </dgm:pt>
    <dgm:pt modelId="{12CDB379-5800-44AA-8123-95C106F3A06E}" type="pres">
      <dgm:prSet presAssocID="{CD5A7A0D-320B-4D92-AEBE-29A656591563}" presName="arrow" presStyleLbl="node1" presStyleIdx="2" presStyleCnt="3"/>
      <dgm:spPr/>
    </dgm:pt>
    <dgm:pt modelId="{B23DCD71-DE32-4A8C-B617-D331CAEB718E}" type="pres">
      <dgm:prSet presAssocID="{CD5A7A0D-320B-4D92-AEBE-29A656591563}" presName="descendantArrow" presStyleCnt="0"/>
      <dgm:spPr/>
    </dgm:pt>
    <dgm:pt modelId="{A35DFFC9-74FB-4364-A8DF-2D665A885246}" type="pres">
      <dgm:prSet presAssocID="{53E32017-C542-47EF-AC4B-21E432DAE662}" presName="childTextArrow" presStyleLbl="fgAccFollowNode1" presStyleIdx="5" presStyleCnt="6" custScaleX="2000000" custLinFactNeighborX="4769" custLinFactNeighborY="39">
        <dgm:presLayoutVars>
          <dgm:bulletEnabled val="1"/>
        </dgm:presLayoutVars>
      </dgm:prSet>
      <dgm:spPr/>
    </dgm:pt>
  </dgm:ptLst>
  <dgm:cxnLst>
    <dgm:cxn modelId="{3BF6D20E-AD15-46F0-90C1-84C7B9D8F51D}" type="presOf" srcId="{0F6EB186-5BBC-4C10-990C-6538C91A3AFF}" destId="{574DB309-6633-47B3-A5A3-EE6741DC8C89}" srcOrd="0" destOrd="0" presId="urn:microsoft.com/office/officeart/2005/8/layout/process4"/>
    <dgm:cxn modelId="{17C1FD13-32AB-44D0-B11D-5BB349F72E3F}" type="presOf" srcId="{CD5A7A0D-320B-4D92-AEBE-29A656591563}" destId="{7B67F27F-13CA-4ACA-BA5E-C557FDF62DBB}" srcOrd="0" destOrd="0" presId="urn:microsoft.com/office/officeart/2005/8/layout/process4"/>
    <dgm:cxn modelId="{282A401B-8E24-417A-9A46-2FFF46FEE4C1}" srcId="{486C8C66-8772-4D1F-AADF-08601EC7E2F4}" destId="{CD5A7A0D-320B-4D92-AEBE-29A656591563}" srcOrd="0" destOrd="0" parTransId="{164DF24E-8DC9-49A7-AF6B-5446A5CA77C3}" sibTransId="{908AAD0F-226C-4EE9-9B07-658AE204A3DB}"/>
    <dgm:cxn modelId="{E337A32E-0B70-49D6-8682-90474BFD13B4}" type="presOf" srcId="{0CF17475-A764-4A2A-BCEC-C06602222203}" destId="{533F10FE-9498-46E4-A8DA-B67CA55A33E8}" srcOrd="0" destOrd="0" presId="urn:microsoft.com/office/officeart/2005/8/layout/process4"/>
    <dgm:cxn modelId="{585DF22E-8293-441D-9B1C-398CCB9AFB2D}" type="presOf" srcId="{2C357024-EF21-4155-9D1B-D50F2403A404}" destId="{CB3CD38D-831D-4C96-B7E8-9C2DE64D5674}" srcOrd="0" destOrd="0" presId="urn:microsoft.com/office/officeart/2005/8/layout/process4"/>
    <dgm:cxn modelId="{FEBACB45-07CC-49EA-A647-3F610E9235B9}" type="presOf" srcId="{F7E6FB29-AF5B-4893-BE97-39CAD8FFEDE5}" destId="{E504CE4C-8D19-476F-AA13-3185B3970C39}" srcOrd="0" destOrd="0" presId="urn:microsoft.com/office/officeart/2005/8/layout/process4"/>
    <dgm:cxn modelId="{AFDDD972-324C-450E-BFCE-B6A559345C0B}" srcId="{486C8C66-8772-4D1F-AADF-08601EC7E2F4}" destId="{DD3A81F7-7FFE-41B2-A9FE-BDF46843EABB}" srcOrd="2" destOrd="0" parTransId="{A637823B-3773-4B56-950A-69F293D16C5E}" sibTransId="{E929E388-57D9-4A79-8188-D58FDF1B195F}"/>
    <dgm:cxn modelId="{AE3F9B54-A108-47C1-B5AC-EC315596917F}" srcId="{2C357024-EF21-4155-9D1B-D50F2403A404}" destId="{F7E6FB29-AF5B-4893-BE97-39CAD8FFEDE5}" srcOrd="0" destOrd="0" parTransId="{340BD16F-8005-4E1F-8205-50558D304761}" sibTransId="{681796AD-1F3A-4C72-A057-25B32E7D2B82}"/>
    <dgm:cxn modelId="{798EAA58-D156-4150-9F15-CCE6C6C3AAB7}" type="presOf" srcId="{B1D1545C-F387-4836-9175-D1BE0593F13F}" destId="{2BF952F2-8DA5-4EFC-8DA0-9B536A6DA879}" srcOrd="0" destOrd="0" presId="urn:microsoft.com/office/officeart/2005/8/layout/process4"/>
    <dgm:cxn modelId="{EEE64883-332A-45B5-B6DA-6DF01B284D1F}" srcId="{2C357024-EF21-4155-9D1B-D50F2403A404}" destId="{2FE5C15D-8DF8-418B-9D29-057144468BD5}" srcOrd="1" destOrd="0" parTransId="{9B698E59-7625-44B3-AB79-F87566807D2A}" sibTransId="{F55EA641-FDE6-4A8A-9516-73ADC348F14C}"/>
    <dgm:cxn modelId="{4CBEE68C-27FD-40E5-82C8-DF9C489FE5FF}" srcId="{2C357024-EF21-4155-9D1B-D50F2403A404}" destId="{B1D1545C-F387-4836-9175-D1BE0593F13F}" srcOrd="2" destOrd="0" parTransId="{7DA4F0D0-2731-4C9C-8B3D-A51D4E01FBAA}" sibTransId="{18F18486-E0D2-4526-AF81-0CF18A9645A4}"/>
    <dgm:cxn modelId="{E4E3E78D-0E25-4A48-8C36-21CAA41F3DED}" type="presOf" srcId="{2FE5C15D-8DF8-418B-9D29-057144468BD5}" destId="{D72F70D0-53F1-4D3D-9FAB-715F782D3FFF}" srcOrd="0" destOrd="0" presId="urn:microsoft.com/office/officeart/2005/8/layout/process4"/>
    <dgm:cxn modelId="{97E61A98-428F-4EB6-9E4F-B2B5B7647631}" type="presOf" srcId="{CD5A7A0D-320B-4D92-AEBE-29A656591563}" destId="{12CDB379-5800-44AA-8123-95C106F3A06E}" srcOrd="1" destOrd="0" presId="urn:microsoft.com/office/officeart/2005/8/layout/process4"/>
    <dgm:cxn modelId="{1C4891B2-8C6A-48CE-851B-424FAA2174CC}" type="presOf" srcId="{DD3A81F7-7FFE-41B2-A9FE-BDF46843EABB}" destId="{4503908C-809E-43A9-8EA5-28C5CF215551}" srcOrd="0" destOrd="0" presId="urn:microsoft.com/office/officeart/2005/8/layout/process4"/>
    <dgm:cxn modelId="{D59CF6C8-EA6A-4D3A-B3F7-292C29C2693F}" srcId="{DD3A81F7-7FFE-41B2-A9FE-BDF46843EABB}" destId="{0CF17475-A764-4A2A-BCEC-C06602222203}" srcOrd="0" destOrd="0" parTransId="{08116F74-924D-4D8D-A880-1F6D721BB5B8}" sibTransId="{830BD13E-FB03-4626-82BF-C51C734450F7}"/>
    <dgm:cxn modelId="{BC6F36CA-353A-4CF7-A595-3845738C077A}" type="presOf" srcId="{53E32017-C542-47EF-AC4B-21E432DAE662}" destId="{A35DFFC9-74FB-4364-A8DF-2D665A885246}" srcOrd="0" destOrd="0" presId="urn:microsoft.com/office/officeart/2005/8/layout/process4"/>
    <dgm:cxn modelId="{CA0AE2D2-AA93-45D7-A522-2BBC34F6C0E9}" type="presOf" srcId="{2C357024-EF21-4155-9D1B-D50F2403A404}" destId="{9560531A-FCCB-4C84-84FC-227CBC103AE0}" srcOrd="1" destOrd="0" presId="urn:microsoft.com/office/officeart/2005/8/layout/process4"/>
    <dgm:cxn modelId="{086590D4-293F-48B0-BAD2-DBAD429BDDAD}" srcId="{486C8C66-8772-4D1F-AADF-08601EC7E2F4}" destId="{2C357024-EF21-4155-9D1B-D50F2403A404}" srcOrd="1" destOrd="0" parTransId="{3875B46A-7265-4FE9-819E-9AF5DF5BCB38}" sibTransId="{757475EC-E55D-4D7F-B206-943C8AE7E381}"/>
    <dgm:cxn modelId="{07D1F0DA-2D2C-4DC1-B9D8-AE2C067C83DB}" type="presOf" srcId="{486C8C66-8772-4D1F-AADF-08601EC7E2F4}" destId="{E82C7D02-1AA9-4976-9A85-91F92403BB8F}" srcOrd="0" destOrd="0" presId="urn:microsoft.com/office/officeart/2005/8/layout/process4"/>
    <dgm:cxn modelId="{B956ADE4-514E-49C8-A2EC-FB56E3EBAC24}" type="presOf" srcId="{DD3A81F7-7FFE-41B2-A9FE-BDF46843EABB}" destId="{CAF55A11-F4A1-4C01-B6C6-50BF01FDC6FE}" srcOrd="1" destOrd="0" presId="urn:microsoft.com/office/officeart/2005/8/layout/process4"/>
    <dgm:cxn modelId="{556FDCE4-4EB7-4722-A457-4AFC0D4A8E51}" srcId="{CD5A7A0D-320B-4D92-AEBE-29A656591563}" destId="{53E32017-C542-47EF-AC4B-21E432DAE662}" srcOrd="0" destOrd="0" parTransId="{56173F77-B572-4166-B367-2C58B9F78C29}" sibTransId="{21234C3E-9886-4B0C-89D0-F471A99A43D9}"/>
    <dgm:cxn modelId="{1E603DF8-3B9A-4FAF-8E1B-432F3ECC3010}" srcId="{DD3A81F7-7FFE-41B2-A9FE-BDF46843EABB}" destId="{0F6EB186-5BBC-4C10-990C-6538C91A3AFF}" srcOrd="1" destOrd="0" parTransId="{BB6F6B2B-A236-46C0-97AD-2666B70C990D}" sibTransId="{2BDB7D7F-A650-4F20-B645-6EEAA0DB7F9E}"/>
    <dgm:cxn modelId="{FB93D3C2-C051-4EAF-A90C-802DA5C47AD3}" type="presParOf" srcId="{E82C7D02-1AA9-4976-9A85-91F92403BB8F}" destId="{BEF92221-02F1-42A6-BE43-EF729A32BE36}" srcOrd="0" destOrd="0" presId="urn:microsoft.com/office/officeart/2005/8/layout/process4"/>
    <dgm:cxn modelId="{854A521C-8819-49AA-BAB4-0B90D0D14A40}" type="presParOf" srcId="{BEF92221-02F1-42A6-BE43-EF729A32BE36}" destId="{4503908C-809E-43A9-8EA5-28C5CF215551}" srcOrd="0" destOrd="0" presId="urn:microsoft.com/office/officeart/2005/8/layout/process4"/>
    <dgm:cxn modelId="{D870B5EF-6CFE-4431-B17E-DBEEF418D0EF}" type="presParOf" srcId="{BEF92221-02F1-42A6-BE43-EF729A32BE36}" destId="{CAF55A11-F4A1-4C01-B6C6-50BF01FDC6FE}" srcOrd="1" destOrd="0" presId="urn:microsoft.com/office/officeart/2005/8/layout/process4"/>
    <dgm:cxn modelId="{7980F633-7A19-488D-A5FD-0C03E67C817A}" type="presParOf" srcId="{BEF92221-02F1-42A6-BE43-EF729A32BE36}" destId="{694FBD28-7769-4613-8F4C-4F853D07BE22}" srcOrd="2" destOrd="0" presId="urn:microsoft.com/office/officeart/2005/8/layout/process4"/>
    <dgm:cxn modelId="{2CDCD443-CDDF-4A32-B8D9-324C19F24FA4}" type="presParOf" srcId="{694FBD28-7769-4613-8F4C-4F853D07BE22}" destId="{533F10FE-9498-46E4-A8DA-B67CA55A33E8}" srcOrd="0" destOrd="0" presId="urn:microsoft.com/office/officeart/2005/8/layout/process4"/>
    <dgm:cxn modelId="{ED29487C-0377-4947-945C-FB8D5DCBB931}" type="presParOf" srcId="{694FBD28-7769-4613-8F4C-4F853D07BE22}" destId="{574DB309-6633-47B3-A5A3-EE6741DC8C89}" srcOrd="1" destOrd="0" presId="urn:microsoft.com/office/officeart/2005/8/layout/process4"/>
    <dgm:cxn modelId="{9AF23415-0E69-4611-B64D-AA075CF71E45}" type="presParOf" srcId="{E82C7D02-1AA9-4976-9A85-91F92403BB8F}" destId="{72A297BA-14F6-4979-8FAF-A509F9BC054C}" srcOrd="1" destOrd="0" presId="urn:microsoft.com/office/officeart/2005/8/layout/process4"/>
    <dgm:cxn modelId="{223BE961-02B3-4856-9731-2A443B39830F}" type="presParOf" srcId="{E82C7D02-1AA9-4976-9A85-91F92403BB8F}" destId="{2D7599EB-9555-46C9-AE20-946D973B0DA6}" srcOrd="2" destOrd="0" presId="urn:microsoft.com/office/officeart/2005/8/layout/process4"/>
    <dgm:cxn modelId="{4BBBAE06-D616-4C2C-851C-276139E7268B}" type="presParOf" srcId="{2D7599EB-9555-46C9-AE20-946D973B0DA6}" destId="{CB3CD38D-831D-4C96-B7E8-9C2DE64D5674}" srcOrd="0" destOrd="0" presId="urn:microsoft.com/office/officeart/2005/8/layout/process4"/>
    <dgm:cxn modelId="{A1E3E06F-58E6-46C9-8F65-76D8C2304750}" type="presParOf" srcId="{2D7599EB-9555-46C9-AE20-946D973B0DA6}" destId="{9560531A-FCCB-4C84-84FC-227CBC103AE0}" srcOrd="1" destOrd="0" presId="urn:microsoft.com/office/officeart/2005/8/layout/process4"/>
    <dgm:cxn modelId="{C1716CEA-978F-41CE-BAD8-BE6693071B80}" type="presParOf" srcId="{2D7599EB-9555-46C9-AE20-946D973B0DA6}" destId="{F14C4E14-62B1-40A4-8EE5-75794392C314}" srcOrd="2" destOrd="0" presId="urn:microsoft.com/office/officeart/2005/8/layout/process4"/>
    <dgm:cxn modelId="{E22A3EA6-13B1-44F3-A7C7-5127D36B4F98}" type="presParOf" srcId="{F14C4E14-62B1-40A4-8EE5-75794392C314}" destId="{E504CE4C-8D19-476F-AA13-3185B3970C39}" srcOrd="0" destOrd="0" presId="urn:microsoft.com/office/officeart/2005/8/layout/process4"/>
    <dgm:cxn modelId="{6F0A5B74-B4A7-4439-BCA1-590DD468899C}" type="presParOf" srcId="{F14C4E14-62B1-40A4-8EE5-75794392C314}" destId="{D72F70D0-53F1-4D3D-9FAB-715F782D3FFF}" srcOrd="1" destOrd="0" presId="urn:microsoft.com/office/officeart/2005/8/layout/process4"/>
    <dgm:cxn modelId="{4D2699A3-55F4-4B66-A4B5-320D78899355}" type="presParOf" srcId="{F14C4E14-62B1-40A4-8EE5-75794392C314}" destId="{2BF952F2-8DA5-4EFC-8DA0-9B536A6DA879}" srcOrd="2" destOrd="0" presId="urn:microsoft.com/office/officeart/2005/8/layout/process4"/>
    <dgm:cxn modelId="{62869C4A-0E38-4E8E-B45E-5A50C27E86CB}" type="presParOf" srcId="{E82C7D02-1AA9-4976-9A85-91F92403BB8F}" destId="{A14F5DB1-8A87-4170-B52D-31D84056C75E}" srcOrd="3" destOrd="0" presId="urn:microsoft.com/office/officeart/2005/8/layout/process4"/>
    <dgm:cxn modelId="{95E002D6-3CD8-4E94-A1C3-B06C88169CF0}" type="presParOf" srcId="{E82C7D02-1AA9-4976-9A85-91F92403BB8F}" destId="{E73014F2-4A9C-4C8E-A530-EDFD8BBD1BC7}" srcOrd="4" destOrd="0" presId="urn:microsoft.com/office/officeart/2005/8/layout/process4"/>
    <dgm:cxn modelId="{2D8ACF15-253E-459F-8346-3AC0D6425B82}" type="presParOf" srcId="{E73014F2-4A9C-4C8E-A530-EDFD8BBD1BC7}" destId="{7B67F27F-13CA-4ACA-BA5E-C557FDF62DBB}" srcOrd="0" destOrd="0" presId="urn:microsoft.com/office/officeart/2005/8/layout/process4"/>
    <dgm:cxn modelId="{290A6CAA-0CA4-4538-A0ED-B98026ECED4F}" type="presParOf" srcId="{E73014F2-4A9C-4C8E-A530-EDFD8BBD1BC7}" destId="{12CDB379-5800-44AA-8123-95C106F3A06E}" srcOrd="1" destOrd="0" presId="urn:microsoft.com/office/officeart/2005/8/layout/process4"/>
    <dgm:cxn modelId="{4401B06F-D68A-40B7-B212-0517D6727A0E}" type="presParOf" srcId="{E73014F2-4A9C-4C8E-A530-EDFD8BBD1BC7}" destId="{B23DCD71-DE32-4A8C-B617-D331CAEB718E}" srcOrd="2" destOrd="0" presId="urn:microsoft.com/office/officeart/2005/8/layout/process4"/>
    <dgm:cxn modelId="{F62A9340-F3B5-48F3-880D-94E6AF184CF0}" type="presParOf" srcId="{B23DCD71-DE32-4A8C-B617-D331CAEB718E}" destId="{A35DFFC9-74FB-4364-A8DF-2D665A88524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D94ECB-EF74-4A15-B25C-0578894CF01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l-GR"/>
        </a:p>
      </dgm:t>
    </dgm:pt>
    <dgm:pt modelId="{A548EF1A-FABF-4C64-9C4C-BB95D02BE4FD}">
      <dgm:prSet phldrT="[Κείμενο]"/>
      <dgm:spPr/>
      <dgm:t>
        <a:bodyPr/>
        <a:lstStyle/>
        <a:p>
          <a:r>
            <a:rPr lang="el-GR" b="1" dirty="0">
              <a:solidFill>
                <a:schemeClr val="bg1"/>
              </a:solidFill>
            </a:rPr>
            <a:t>Έρευνα σε συνεργασία με τη βιομηχανία/επιχειρήσεις </a:t>
          </a:r>
          <a:r>
            <a:rPr lang="en-US" b="1" dirty="0">
              <a:solidFill>
                <a:schemeClr val="bg1"/>
              </a:solidFill>
            </a:rPr>
            <a:t>(</a:t>
          </a:r>
          <a:r>
            <a:rPr lang="el-GR" b="1" dirty="0">
              <a:solidFill>
                <a:schemeClr val="bg1"/>
              </a:solidFill>
            </a:rPr>
            <a:t>βιομηχανική έρευνα</a:t>
          </a:r>
          <a:r>
            <a:rPr lang="en-US" b="1" dirty="0">
              <a:solidFill>
                <a:schemeClr val="bg1"/>
              </a:solidFill>
            </a:rPr>
            <a:t>)</a:t>
          </a:r>
          <a:endParaRPr lang="el-GR" b="1" dirty="0">
            <a:solidFill>
              <a:schemeClr val="bg1"/>
            </a:solidFill>
          </a:endParaRPr>
        </a:p>
      </dgm:t>
    </dgm:pt>
    <dgm:pt modelId="{96B66109-7BDE-47B7-869C-984222735D46}" type="parTrans" cxnId="{CFD92EA5-87C1-4C71-8031-58F74FE7C168}">
      <dgm:prSet/>
      <dgm:spPr/>
      <dgm:t>
        <a:bodyPr/>
        <a:lstStyle/>
        <a:p>
          <a:endParaRPr lang="el-GR"/>
        </a:p>
      </dgm:t>
    </dgm:pt>
    <dgm:pt modelId="{CDAA717A-AD95-4546-B5D4-A2C4DE9DC743}" type="sibTrans" cxnId="{CFD92EA5-87C1-4C71-8031-58F74FE7C168}">
      <dgm:prSet/>
      <dgm:spPr/>
      <dgm:t>
        <a:bodyPr/>
        <a:lstStyle/>
        <a:p>
          <a:endParaRPr lang="el-GR"/>
        </a:p>
      </dgm:t>
    </dgm:pt>
    <dgm:pt modelId="{D5A74360-F4FE-4C9D-9576-319F54C04C82}">
      <dgm:prSet phldrT="[Κείμενο]"/>
      <dgm:spPr/>
      <dgm:t>
        <a:bodyPr/>
        <a:lstStyle/>
        <a:p>
          <a:r>
            <a:rPr lang="el-GR" b="1" dirty="0">
              <a:solidFill>
                <a:schemeClr val="bg1"/>
              </a:solidFill>
            </a:rPr>
            <a:t>Εφάπαξ εκχώρηση του ερευνητικού αποτελέσματος (πώληση)</a:t>
          </a:r>
        </a:p>
        <a:p>
          <a:r>
            <a:rPr lang="el-GR" b="1" dirty="0">
              <a:solidFill>
                <a:schemeClr val="bg1"/>
              </a:solidFill>
            </a:rPr>
            <a:t>α) αφού έχει προηγηθεί κατοχύρωση με πατέντα β) χωρίς προηγούμενη κατοχύρωση</a:t>
          </a:r>
        </a:p>
      </dgm:t>
    </dgm:pt>
    <dgm:pt modelId="{4B61E52C-D13C-46E3-A2FB-E06E31DD9D4D}" type="parTrans" cxnId="{FA5316DA-A1A5-4934-A9FD-94F2F92035CB}">
      <dgm:prSet/>
      <dgm:spPr/>
      <dgm:t>
        <a:bodyPr/>
        <a:lstStyle/>
        <a:p>
          <a:endParaRPr lang="el-GR"/>
        </a:p>
      </dgm:t>
    </dgm:pt>
    <dgm:pt modelId="{1656539F-86FE-4651-8669-C6602D24DD79}" type="sibTrans" cxnId="{FA5316DA-A1A5-4934-A9FD-94F2F92035CB}">
      <dgm:prSet/>
      <dgm:spPr/>
      <dgm:t>
        <a:bodyPr/>
        <a:lstStyle/>
        <a:p>
          <a:endParaRPr lang="el-GR"/>
        </a:p>
      </dgm:t>
    </dgm:pt>
    <dgm:pt modelId="{E61B4D3D-4374-4165-B414-FBA04F8C56FF}">
      <dgm:prSet/>
      <dgm:spPr/>
      <dgm:t>
        <a:bodyPr/>
        <a:lstStyle/>
        <a:p>
          <a:r>
            <a:rPr lang="el-GR" b="1" dirty="0"/>
            <a:t>Εκχώρηση άδειας χρήσης δικαιωμάτων (licensing) έναντι royalties, (αποκλειστική ή μη)</a:t>
          </a:r>
          <a:r>
            <a:rPr lang="en-US" b="1" dirty="0"/>
            <a:t> </a:t>
          </a:r>
        </a:p>
        <a:p>
          <a:r>
            <a:rPr lang="el-GR" b="1" dirty="0">
              <a:solidFill>
                <a:schemeClr val="bg1"/>
              </a:solidFill>
            </a:rPr>
            <a:t>α) αφού έχει προηγηθεί κατοχύρωση με πατέντα β) χωρίς προηγούμενη κατοχύρωση</a:t>
          </a:r>
          <a:endParaRPr lang="el-GR" b="1" dirty="0"/>
        </a:p>
      </dgm:t>
    </dgm:pt>
    <dgm:pt modelId="{119F6C9A-8E57-4355-8867-3601E5D9E1DC}" type="parTrans" cxnId="{AC0F08AA-0E79-4D7C-B054-167222FAC646}">
      <dgm:prSet/>
      <dgm:spPr/>
      <dgm:t>
        <a:bodyPr/>
        <a:lstStyle/>
        <a:p>
          <a:endParaRPr lang="el-GR"/>
        </a:p>
      </dgm:t>
    </dgm:pt>
    <dgm:pt modelId="{C8C0CD24-E8FB-47F4-ACDF-4538DB53AA67}" type="sibTrans" cxnId="{AC0F08AA-0E79-4D7C-B054-167222FAC646}">
      <dgm:prSet/>
      <dgm:spPr/>
      <dgm:t>
        <a:bodyPr/>
        <a:lstStyle/>
        <a:p>
          <a:endParaRPr lang="el-GR"/>
        </a:p>
      </dgm:t>
    </dgm:pt>
    <dgm:pt modelId="{036B9C33-57E8-4842-B214-25058908425E}">
      <dgm:prSet/>
      <dgm:spPr/>
      <dgm:t>
        <a:bodyPr/>
        <a:lstStyle/>
        <a:p>
          <a:r>
            <a:rPr lang="el-GR" b="1" dirty="0"/>
            <a:t>Ιδιωτικό ερευνητικό έργο  αξιοποίηση του αποτελέσματος μέσω της Επιτροπής Ερευνών, </a:t>
          </a:r>
        </a:p>
        <a:p>
          <a:r>
            <a:rPr lang="el-GR" b="1" dirty="0"/>
            <a:t>α) έργο «ομπρέλα» β) έναρξη ξεχωριστών ερευνητικών έργων  </a:t>
          </a:r>
        </a:p>
      </dgm:t>
    </dgm:pt>
    <dgm:pt modelId="{B6EEEF0D-ED1D-4BB8-85CB-1968AE3787F4}" type="parTrans" cxnId="{6BFC40DD-B7B4-4E53-AC91-C91912408FB5}">
      <dgm:prSet/>
      <dgm:spPr/>
      <dgm:t>
        <a:bodyPr/>
        <a:lstStyle/>
        <a:p>
          <a:endParaRPr lang="el-GR"/>
        </a:p>
      </dgm:t>
    </dgm:pt>
    <dgm:pt modelId="{3262E538-0865-404C-94B0-4AA8E0307ECA}" type="sibTrans" cxnId="{6BFC40DD-B7B4-4E53-AC91-C91912408FB5}">
      <dgm:prSet/>
      <dgm:spPr/>
      <dgm:t>
        <a:bodyPr/>
        <a:lstStyle/>
        <a:p>
          <a:endParaRPr lang="el-GR"/>
        </a:p>
      </dgm:t>
    </dgm:pt>
    <dgm:pt modelId="{7588F606-2CD3-4DE3-B5B7-DABA169F16E8}">
      <dgm:prSet/>
      <dgm:spPr/>
      <dgm:t>
        <a:bodyPr/>
        <a:lstStyle/>
        <a:p>
          <a:r>
            <a:rPr lang="el-GR" b="1" dirty="0"/>
            <a:t>Ίδρυση επιχείρησης </a:t>
          </a:r>
          <a:r>
            <a:rPr lang="el-GR" b="1" dirty="0" err="1"/>
            <a:t>Τεχνοβλαστού</a:t>
          </a:r>
          <a:r>
            <a:rPr lang="el-GR" b="1" dirty="0"/>
            <a:t> (</a:t>
          </a:r>
          <a:r>
            <a:rPr lang="en-US" b="1" dirty="0"/>
            <a:t>Spin-off)</a:t>
          </a:r>
          <a:endParaRPr lang="el-GR" b="1" dirty="0"/>
        </a:p>
      </dgm:t>
    </dgm:pt>
    <dgm:pt modelId="{3A2DDE1C-7581-4211-9C67-799F1A4B38BA}" type="parTrans" cxnId="{45FA7E5D-EF20-4FB4-8AD6-74F608888A3F}">
      <dgm:prSet/>
      <dgm:spPr/>
      <dgm:t>
        <a:bodyPr/>
        <a:lstStyle/>
        <a:p>
          <a:endParaRPr lang="el-GR"/>
        </a:p>
      </dgm:t>
    </dgm:pt>
    <dgm:pt modelId="{EA7B3D72-99EA-4358-9B36-1B5896D56C4A}" type="sibTrans" cxnId="{45FA7E5D-EF20-4FB4-8AD6-74F608888A3F}">
      <dgm:prSet/>
      <dgm:spPr/>
      <dgm:t>
        <a:bodyPr/>
        <a:lstStyle/>
        <a:p>
          <a:endParaRPr lang="el-GR"/>
        </a:p>
      </dgm:t>
    </dgm:pt>
    <dgm:pt modelId="{7E47AEA9-6E57-4471-B1EB-F21854D18D01}" type="pres">
      <dgm:prSet presAssocID="{01D94ECB-EF74-4A15-B25C-0578894CF01D}" presName="Name0" presStyleCnt="0">
        <dgm:presLayoutVars>
          <dgm:chMax val="7"/>
          <dgm:chPref val="7"/>
          <dgm:dir/>
        </dgm:presLayoutVars>
      </dgm:prSet>
      <dgm:spPr/>
    </dgm:pt>
    <dgm:pt modelId="{4D871F55-9C48-4142-9D39-11901E3BB2D7}" type="pres">
      <dgm:prSet presAssocID="{01D94ECB-EF74-4A15-B25C-0578894CF01D}" presName="Name1" presStyleCnt="0"/>
      <dgm:spPr/>
    </dgm:pt>
    <dgm:pt modelId="{A422BE29-1D0D-4266-86D8-8230B23789CC}" type="pres">
      <dgm:prSet presAssocID="{01D94ECB-EF74-4A15-B25C-0578894CF01D}" presName="cycle" presStyleCnt="0"/>
      <dgm:spPr/>
    </dgm:pt>
    <dgm:pt modelId="{FEB42544-DF23-41A4-A8AD-E463EA5DD8F9}" type="pres">
      <dgm:prSet presAssocID="{01D94ECB-EF74-4A15-B25C-0578894CF01D}" presName="srcNode" presStyleLbl="node1" presStyleIdx="0" presStyleCnt="5"/>
      <dgm:spPr/>
    </dgm:pt>
    <dgm:pt modelId="{791C2EB6-A2E4-4B97-BA8F-11C209B9758D}" type="pres">
      <dgm:prSet presAssocID="{01D94ECB-EF74-4A15-B25C-0578894CF01D}" presName="conn" presStyleLbl="parChTrans1D2" presStyleIdx="0" presStyleCnt="1"/>
      <dgm:spPr/>
    </dgm:pt>
    <dgm:pt modelId="{93E87640-EBDB-4A02-AFCC-9475AE2A9800}" type="pres">
      <dgm:prSet presAssocID="{01D94ECB-EF74-4A15-B25C-0578894CF01D}" presName="extraNode" presStyleLbl="node1" presStyleIdx="0" presStyleCnt="5"/>
      <dgm:spPr/>
    </dgm:pt>
    <dgm:pt modelId="{26B228E7-1404-4831-85BB-5330E8820E10}" type="pres">
      <dgm:prSet presAssocID="{01D94ECB-EF74-4A15-B25C-0578894CF01D}" presName="dstNode" presStyleLbl="node1" presStyleIdx="0" presStyleCnt="5"/>
      <dgm:spPr/>
    </dgm:pt>
    <dgm:pt modelId="{1A21917F-4624-4E40-9F3A-1EA76C43B7CB}" type="pres">
      <dgm:prSet presAssocID="{A548EF1A-FABF-4C64-9C4C-BB95D02BE4FD}" presName="text_1" presStyleLbl="node1" presStyleIdx="0" presStyleCnt="5" custLinFactNeighborX="820" custLinFactNeighborY="-753">
        <dgm:presLayoutVars>
          <dgm:bulletEnabled val="1"/>
        </dgm:presLayoutVars>
      </dgm:prSet>
      <dgm:spPr/>
    </dgm:pt>
    <dgm:pt modelId="{5F93DA4F-1A63-4B27-A7AD-D3702B59B0E2}" type="pres">
      <dgm:prSet presAssocID="{A548EF1A-FABF-4C64-9C4C-BB95D02BE4FD}" presName="accent_1" presStyleCnt="0"/>
      <dgm:spPr/>
    </dgm:pt>
    <dgm:pt modelId="{C5A6AB1E-F2E1-4EE2-948B-DA1E04862657}" type="pres">
      <dgm:prSet presAssocID="{A548EF1A-FABF-4C64-9C4C-BB95D02BE4FD}" presName="accentRepeatNode" presStyleLbl="solidFgAcc1" presStyleIdx="0" presStyleCnt="5"/>
      <dgm:spPr/>
    </dgm:pt>
    <dgm:pt modelId="{1869FAD7-069B-4268-A653-51215657E388}" type="pres">
      <dgm:prSet presAssocID="{D5A74360-F4FE-4C9D-9576-319F54C04C82}" presName="text_2" presStyleLbl="node1" presStyleIdx="1" presStyleCnt="5">
        <dgm:presLayoutVars>
          <dgm:bulletEnabled val="1"/>
        </dgm:presLayoutVars>
      </dgm:prSet>
      <dgm:spPr/>
    </dgm:pt>
    <dgm:pt modelId="{85F1F0A9-5308-4932-BC26-CD2D3AD99C33}" type="pres">
      <dgm:prSet presAssocID="{D5A74360-F4FE-4C9D-9576-319F54C04C82}" presName="accent_2" presStyleCnt="0"/>
      <dgm:spPr/>
    </dgm:pt>
    <dgm:pt modelId="{0D8DFF5C-6010-45A3-8B64-E3C7018E9671}" type="pres">
      <dgm:prSet presAssocID="{D5A74360-F4FE-4C9D-9576-319F54C04C82}" presName="accentRepeatNode" presStyleLbl="solidFgAcc1" presStyleIdx="1" presStyleCnt="5"/>
      <dgm:spPr/>
    </dgm:pt>
    <dgm:pt modelId="{E93572E1-582F-4F47-810A-291A107E22BC}" type="pres">
      <dgm:prSet presAssocID="{E61B4D3D-4374-4165-B414-FBA04F8C56FF}" presName="text_3" presStyleLbl="node1" presStyleIdx="2" presStyleCnt="5" custLinFactNeighborX="-755" custLinFactNeighborY="-5367">
        <dgm:presLayoutVars>
          <dgm:bulletEnabled val="1"/>
        </dgm:presLayoutVars>
      </dgm:prSet>
      <dgm:spPr/>
    </dgm:pt>
    <dgm:pt modelId="{903F7B24-20CB-4C9B-991A-DE818886BBB9}" type="pres">
      <dgm:prSet presAssocID="{E61B4D3D-4374-4165-B414-FBA04F8C56FF}" presName="accent_3" presStyleCnt="0"/>
      <dgm:spPr/>
    </dgm:pt>
    <dgm:pt modelId="{12794A72-1EE1-46AF-AE3F-82C9B53D4437}" type="pres">
      <dgm:prSet presAssocID="{E61B4D3D-4374-4165-B414-FBA04F8C56FF}" presName="accentRepeatNode" presStyleLbl="solidFgAcc1" presStyleIdx="2" presStyleCnt="5"/>
      <dgm:spPr/>
    </dgm:pt>
    <dgm:pt modelId="{A17F9B8E-6D25-4440-92B7-78A910D64BCB}" type="pres">
      <dgm:prSet presAssocID="{036B9C33-57E8-4842-B214-25058908425E}" presName="text_4" presStyleLbl="node1" presStyleIdx="3" presStyleCnt="5">
        <dgm:presLayoutVars>
          <dgm:bulletEnabled val="1"/>
        </dgm:presLayoutVars>
      </dgm:prSet>
      <dgm:spPr/>
    </dgm:pt>
    <dgm:pt modelId="{43932F94-F481-460B-894C-AA2E2B4AA178}" type="pres">
      <dgm:prSet presAssocID="{036B9C33-57E8-4842-B214-25058908425E}" presName="accent_4" presStyleCnt="0"/>
      <dgm:spPr/>
    </dgm:pt>
    <dgm:pt modelId="{58DBCC0B-3C5B-4D02-BB21-9589CC16F61F}" type="pres">
      <dgm:prSet presAssocID="{036B9C33-57E8-4842-B214-25058908425E}" presName="accentRepeatNode" presStyleLbl="solidFgAcc1" presStyleIdx="3" presStyleCnt="5"/>
      <dgm:spPr/>
    </dgm:pt>
    <dgm:pt modelId="{5557B526-A676-48BF-B684-E4E25DCBEDBC}" type="pres">
      <dgm:prSet presAssocID="{7588F606-2CD3-4DE3-B5B7-DABA169F16E8}" presName="text_5" presStyleLbl="node1" presStyleIdx="4" presStyleCnt="5" custLinFactNeighborX="-376" custLinFactNeighborY="-2924">
        <dgm:presLayoutVars>
          <dgm:bulletEnabled val="1"/>
        </dgm:presLayoutVars>
      </dgm:prSet>
      <dgm:spPr/>
    </dgm:pt>
    <dgm:pt modelId="{BE0AAF1F-DDE9-4822-92C2-310037B72A80}" type="pres">
      <dgm:prSet presAssocID="{7588F606-2CD3-4DE3-B5B7-DABA169F16E8}" presName="accent_5" presStyleCnt="0"/>
      <dgm:spPr/>
    </dgm:pt>
    <dgm:pt modelId="{DABF16DB-8D3D-4861-A4A2-1038EC379774}" type="pres">
      <dgm:prSet presAssocID="{7588F606-2CD3-4DE3-B5B7-DABA169F16E8}" presName="accentRepeatNode" presStyleLbl="solidFgAcc1" presStyleIdx="4" presStyleCnt="5"/>
      <dgm:spPr/>
    </dgm:pt>
  </dgm:ptLst>
  <dgm:cxnLst>
    <dgm:cxn modelId="{45FA7E5D-EF20-4FB4-8AD6-74F608888A3F}" srcId="{01D94ECB-EF74-4A15-B25C-0578894CF01D}" destId="{7588F606-2CD3-4DE3-B5B7-DABA169F16E8}" srcOrd="4" destOrd="0" parTransId="{3A2DDE1C-7581-4211-9C67-799F1A4B38BA}" sibTransId="{EA7B3D72-99EA-4358-9B36-1B5896D56C4A}"/>
    <dgm:cxn modelId="{3579CB69-FF9C-4706-8513-71092DCE7340}" type="presOf" srcId="{01D94ECB-EF74-4A15-B25C-0578894CF01D}" destId="{7E47AEA9-6E57-4471-B1EB-F21854D18D01}" srcOrd="0" destOrd="0" presId="urn:microsoft.com/office/officeart/2008/layout/VerticalCurvedList"/>
    <dgm:cxn modelId="{4337787A-2F5A-4B10-81E2-3D17A01BCF03}" type="presOf" srcId="{A548EF1A-FABF-4C64-9C4C-BB95D02BE4FD}" destId="{1A21917F-4624-4E40-9F3A-1EA76C43B7CB}" srcOrd="0" destOrd="0" presId="urn:microsoft.com/office/officeart/2008/layout/VerticalCurvedList"/>
    <dgm:cxn modelId="{37D02C82-03C7-400F-A288-DE4D40BA718A}" type="presOf" srcId="{E61B4D3D-4374-4165-B414-FBA04F8C56FF}" destId="{E93572E1-582F-4F47-810A-291A107E22BC}" srcOrd="0" destOrd="0" presId="urn:microsoft.com/office/officeart/2008/layout/VerticalCurvedList"/>
    <dgm:cxn modelId="{F696A9A2-BF75-48A7-ABB9-EA0C2A76276C}" type="presOf" srcId="{7588F606-2CD3-4DE3-B5B7-DABA169F16E8}" destId="{5557B526-A676-48BF-B684-E4E25DCBEDBC}" srcOrd="0" destOrd="0" presId="urn:microsoft.com/office/officeart/2008/layout/VerticalCurvedList"/>
    <dgm:cxn modelId="{CFD92EA5-87C1-4C71-8031-58F74FE7C168}" srcId="{01D94ECB-EF74-4A15-B25C-0578894CF01D}" destId="{A548EF1A-FABF-4C64-9C4C-BB95D02BE4FD}" srcOrd="0" destOrd="0" parTransId="{96B66109-7BDE-47B7-869C-984222735D46}" sibTransId="{CDAA717A-AD95-4546-B5D4-A2C4DE9DC743}"/>
    <dgm:cxn modelId="{AC0F08AA-0E79-4D7C-B054-167222FAC646}" srcId="{01D94ECB-EF74-4A15-B25C-0578894CF01D}" destId="{E61B4D3D-4374-4165-B414-FBA04F8C56FF}" srcOrd="2" destOrd="0" parTransId="{119F6C9A-8E57-4355-8867-3601E5D9E1DC}" sibTransId="{C8C0CD24-E8FB-47F4-ACDF-4538DB53AA67}"/>
    <dgm:cxn modelId="{F6B2B0AA-3647-40BD-BE71-877B6A1D99C5}" type="presOf" srcId="{036B9C33-57E8-4842-B214-25058908425E}" destId="{A17F9B8E-6D25-4440-92B7-78A910D64BCB}" srcOrd="0" destOrd="0" presId="urn:microsoft.com/office/officeart/2008/layout/VerticalCurvedList"/>
    <dgm:cxn modelId="{F1C423C4-CCC6-4D3A-9C54-8A6EADA55C6D}" type="presOf" srcId="{D5A74360-F4FE-4C9D-9576-319F54C04C82}" destId="{1869FAD7-069B-4268-A653-51215657E388}" srcOrd="0" destOrd="0" presId="urn:microsoft.com/office/officeart/2008/layout/VerticalCurvedList"/>
    <dgm:cxn modelId="{FA5316DA-A1A5-4934-A9FD-94F2F92035CB}" srcId="{01D94ECB-EF74-4A15-B25C-0578894CF01D}" destId="{D5A74360-F4FE-4C9D-9576-319F54C04C82}" srcOrd="1" destOrd="0" parTransId="{4B61E52C-D13C-46E3-A2FB-E06E31DD9D4D}" sibTransId="{1656539F-86FE-4651-8669-C6602D24DD79}"/>
    <dgm:cxn modelId="{6BFC40DD-B7B4-4E53-AC91-C91912408FB5}" srcId="{01D94ECB-EF74-4A15-B25C-0578894CF01D}" destId="{036B9C33-57E8-4842-B214-25058908425E}" srcOrd="3" destOrd="0" parTransId="{B6EEEF0D-ED1D-4BB8-85CB-1968AE3787F4}" sibTransId="{3262E538-0865-404C-94B0-4AA8E0307ECA}"/>
    <dgm:cxn modelId="{0703E9F8-638D-44D3-9534-85044D7CF69E}" type="presOf" srcId="{CDAA717A-AD95-4546-B5D4-A2C4DE9DC743}" destId="{791C2EB6-A2E4-4B97-BA8F-11C209B9758D}" srcOrd="0" destOrd="0" presId="urn:microsoft.com/office/officeart/2008/layout/VerticalCurvedList"/>
    <dgm:cxn modelId="{97603032-71D5-4EB8-990D-745A28468C51}" type="presParOf" srcId="{7E47AEA9-6E57-4471-B1EB-F21854D18D01}" destId="{4D871F55-9C48-4142-9D39-11901E3BB2D7}" srcOrd="0" destOrd="0" presId="urn:microsoft.com/office/officeart/2008/layout/VerticalCurvedList"/>
    <dgm:cxn modelId="{EE812896-B12D-46CE-8E07-0EBCFB0839B0}" type="presParOf" srcId="{4D871F55-9C48-4142-9D39-11901E3BB2D7}" destId="{A422BE29-1D0D-4266-86D8-8230B23789CC}" srcOrd="0" destOrd="0" presId="urn:microsoft.com/office/officeart/2008/layout/VerticalCurvedList"/>
    <dgm:cxn modelId="{E5E07A89-A1C8-4346-9545-B42D14AF20F4}" type="presParOf" srcId="{A422BE29-1D0D-4266-86D8-8230B23789CC}" destId="{FEB42544-DF23-41A4-A8AD-E463EA5DD8F9}" srcOrd="0" destOrd="0" presId="urn:microsoft.com/office/officeart/2008/layout/VerticalCurvedList"/>
    <dgm:cxn modelId="{EB7445EB-5B93-462D-9F26-2C4479ACFE50}" type="presParOf" srcId="{A422BE29-1D0D-4266-86D8-8230B23789CC}" destId="{791C2EB6-A2E4-4B97-BA8F-11C209B9758D}" srcOrd="1" destOrd="0" presId="urn:microsoft.com/office/officeart/2008/layout/VerticalCurvedList"/>
    <dgm:cxn modelId="{2875F470-8EFA-4BF6-8CED-38D379F827AC}" type="presParOf" srcId="{A422BE29-1D0D-4266-86D8-8230B23789CC}" destId="{93E87640-EBDB-4A02-AFCC-9475AE2A9800}" srcOrd="2" destOrd="0" presId="urn:microsoft.com/office/officeart/2008/layout/VerticalCurvedList"/>
    <dgm:cxn modelId="{8F1A0905-2440-41C9-B8E5-F3BE67ADEDA8}" type="presParOf" srcId="{A422BE29-1D0D-4266-86D8-8230B23789CC}" destId="{26B228E7-1404-4831-85BB-5330E8820E10}" srcOrd="3" destOrd="0" presId="urn:microsoft.com/office/officeart/2008/layout/VerticalCurvedList"/>
    <dgm:cxn modelId="{BA339E44-8B8F-4659-B0D6-8FE353F5A5A3}" type="presParOf" srcId="{4D871F55-9C48-4142-9D39-11901E3BB2D7}" destId="{1A21917F-4624-4E40-9F3A-1EA76C43B7CB}" srcOrd="1" destOrd="0" presId="urn:microsoft.com/office/officeart/2008/layout/VerticalCurvedList"/>
    <dgm:cxn modelId="{16C73A83-7517-4AB5-B56F-1281D1A0B032}" type="presParOf" srcId="{4D871F55-9C48-4142-9D39-11901E3BB2D7}" destId="{5F93DA4F-1A63-4B27-A7AD-D3702B59B0E2}" srcOrd="2" destOrd="0" presId="urn:microsoft.com/office/officeart/2008/layout/VerticalCurvedList"/>
    <dgm:cxn modelId="{B4EA2138-2723-4C35-84A0-3D71EB930CFA}" type="presParOf" srcId="{5F93DA4F-1A63-4B27-A7AD-D3702B59B0E2}" destId="{C5A6AB1E-F2E1-4EE2-948B-DA1E04862657}" srcOrd="0" destOrd="0" presId="urn:microsoft.com/office/officeart/2008/layout/VerticalCurvedList"/>
    <dgm:cxn modelId="{F765596C-591F-4C6F-A66D-DE96B36AA34D}" type="presParOf" srcId="{4D871F55-9C48-4142-9D39-11901E3BB2D7}" destId="{1869FAD7-069B-4268-A653-51215657E388}" srcOrd="3" destOrd="0" presId="urn:microsoft.com/office/officeart/2008/layout/VerticalCurvedList"/>
    <dgm:cxn modelId="{F6E5EDF5-0EEA-45C3-8418-0C4678FBD442}" type="presParOf" srcId="{4D871F55-9C48-4142-9D39-11901E3BB2D7}" destId="{85F1F0A9-5308-4932-BC26-CD2D3AD99C33}" srcOrd="4" destOrd="0" presId="urn:microsoft.com/office/officeart/2008/layout/VerticalCurvedList"/>
    <dgm:cxn modelId="{C29538B8-8BE1-4E70-8E66-137EE12AC6ED}" type="presParOf" srcId="{85F1F0A9-5308-4932-BC26-CD2D3AD99C33}" destId="{0D8DFF5C-6010-45A3-8B64-E3C7018E9671}" srcOrd="0" destOrd="0" presId="urn:microsoft.com/office/officeart/2008/layout/VerticalCurvedList"/>
    <dgm:cxn modelId="{CD2F6346-3EE6-48FB-9D55-D1EA337FD977}" type="presParOf" srcId="{4D871F55-9C48-4142-9D39-11901E3BB2D7}" destId="{E93572E1-582F-4F47-810A-291A107E22BC}" srcOrd="5" destOrd="0" presId="urn:microsoft.com/office/officeart/2008/layout/VerticalCurvedList"/>
    <dgm:cxn modelId="{04F90D64-C9E1-462A-8571-C455FD20F691}" type="presParOf" srcId="{4D871F55-9C48-4142-9D39-11901E3BB2D7}" destId="{903F7B24-20CB-4C9B-991A-DE818886BBB9}" srcOrd="6" destOrd="0" presId="urn:microsoft.com/office/officeart/2008/layout/VerticalCurvedList"/>
    <dgm:cxn modelId="{31BD02A2-48CF-44DB-A024-30BC097C62D2}" type="presParOf" srcId="{903F7B24-20CB-4C9B-991A-DE818886BBB9}" destId="{12794A72-1EE1-46AF-AE3F-82C9B53D4437}" srcOrd="0" destOrd="0" presId="urn:microsoft.com/office/officeart/2008/layout/VerticalCurvedList"/>
    <dgm:cxn modelId="{5D43F0CA-1BD0-4A31-A9B3-F23D40C52527}" type="presParOf" srcId="{4D871F55-9C48-4142-9D39-11901E3BB2D7}" destId="{A17F9B8E-6D25-4440-92B7-78A910D64BCB}" srcOrd="7" destOrd="0" presId="urn:microsoft.com/office/officeart/2008/layout/VerticalCurvedList"/>
    <dgm:cxn modelId="{725E9DF3-F2BF-4E02-BA17-C8BC3E60CF22}" type="presParOf" srcId="{4D871F55-9C48-4142-9D39-11901E3BB2D7}" destId="{43932F94-F481-460B-894C-AA2E2B4AA178}" srcOrd="8" destOrd="0" presId="urn:microsoft.com/office/officeart/2008/layout/VerticalCurvedList"/>
    <dgm:cxn modelId="{AE660E48-5C75-4105-8DCA-C12F97816F4D}" type="presParOf" srcId="{43932F94-F481-460B-894C-AA2E2B4AA178}" destId="{58DBCC0B-3C5B-4D02-BB21-9589CC16F61F}" srcOrd="0" destOrd="0" presId="urn:microsoft.com/office/officeart/2008/layout/VerticalCurvedList"/>
    <dgm:cxn modelId="{42DC1900-0826-4E14-805F-098F71C326BF}" type="presParOf" srcId="{4D871F55-9C48-4142-9D39-11901E3BB2D7}" destId="{5557B526-A676-48BF-B684-E4E25DCBEDBC}" srcOrd="9" destOrd="0" presId="urn:microsoft.com/office/officeart/2008/layout/VerticalCurvedList"/>
    <dgm:cxn modelId="{DC93BC39-497F-419B-BA0B-FAA3177E33F8}" type="presParOf" srcId="{4D871F55-9C48-4142-9D39-11901E3BB2D7}" destId="{BE0AAF1F-DDE9-4822-92C2-310037B72A80}" srcOrd="10" destOrd="0" presId="urn:microsoft.com/office/officeart/2008/layout/VerticalCurvedList"/>
    <dgm:cxn modelId="{9EB98568-82E8-44CA-9241-EAA146126B18}" type="presParOf" srcId="{BE0AAF1F-DDE9-4822-92C2-310037B72A80}" destId="{DABF16DB-8D3D-4861-A4A2-1038EC37977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06EA2-2E62-471D-B3FD-FF748056FC83}">
      <dsp:nvSpPr>
        <dsp:cNvPr id="0" name=""/>
        <dsp:cNvSpPr/>
      </dsp:nvSpPr>
      <dsp:spPr>
        <a:xfrm rot="5400000">
          <a:off x="5179681" y="-1892256"/>
          <a:ext cx="1392342" cy="5530214"/>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l-GR" sz="1700" b="1" kern="1200" dirty="0"/>
            <a:t>Ωρίμανση</a:t>
          </a:r>
          <a:r>
            <a:rPr lang="el-GR" sz="1700" kern="1200" dirty="0"/>
            <a:t> ερευνητικού αποτελέσματος,</a:t>
          </a:r>
        </a:p>
        <a:p>
          <a:pPr marL="171450" lvl="1" indent="-171450" algn="l" defTabSz="755650">
            <a:lnSpc>
              <a:spcPct val="90000"/>
            </a:lnSpc>
            <a:spcBef>
              <a:spcPct val="0"/>
            </a:spcBef>
            <a:spcAft>
              <a:spcPct val="15000"/>
            </a:spcAft>
            <a:buChar char="•"/>
          </a:pPr>
          <a:r>
            <a:rPr lang="el-GR" sz="1700" b="1" kern="1200" dirty="0"/>
            <a:t>Κατοχύρωση </a:t>
          </a:r>
          <a:r>
            <a:rPr lang="el-GR" sz="1700" kern="1200" dirty="0"/>
            <a:t>δικαιωμάτων Βιομηχανικής Ιδιοκτησίας</a:t>
          </a:r>
        </a:p>
        <a:p>
          <a:pPr marL="171450" lvl="1" indent="-171450" algn="l" defTabSz="755650">
            <a:lnSpc>
              <a:spcPct val="90000"/>
            </a:lnSpc>
            <a:spcBef>
              <a:spcPct val="0"/>
            </a:spcBef>
            <a:spcAft>
              <a:spcPct val="15000"/>
            </a:spcAft>
            <a:buChar char="•"/>
          </a:pPr>
          <a:r>
            <a:rPr lang="el-GR" sz="1700" kern="1200" dirty="0"/>
            <a:t>Ίδρυση </a:t>
          </a:r>
          <a:r>
            <a:rPr lang="el-GR" sz="1700" b="1" kern="1200" dirty="0" err="1"/>
            <a:t>τεχνοβλαστών</a:t>
          </a:r>
          <a:endParaRPr lang="el-GR" sz="1700" kern="1200" dirty="0"/>
        </a:p>
      </dsp:txBody>
      <dsp:txXfrm rot="-5400000">
        <a:off x="3110746" y="244648"/>
        <a:ext cx="5462245" cy="1256404"/>
      </dsp:txXfrm>
    </dsp:sp>
    <dsp:sp modelId="{02F5B9F7-ED10-463C-A5E0-E00AF7E1D222}">
      <dsp:nvSpPr>
        <dsp:cNvPr id="0" name=""/>
        <dsp:cNvSpPr/>
      </dsp:nvSpPr>
      <dsp:spPr>
        <a:xfrm>
          <a:off x="0" y="2637"/>
          <a:ext cx="3110745" cy="1740427"/>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l-GR" sz="2800" kern="1200" dirty="0"/>
            <a:t>Συμβουλευτική</a:t>
          </a:r>
        </a:p>
      </dsp:txBody>
      <dsp:txXfrm>
        <a:off x="84961" y="87598"/>
        <a:ext cx="2940823" cy="1570505"/>
      </dsp:txXfrm>
    </dsp:sp>
    <dsp:sp modelId="{64E68994-A5D8-448B-B6CF-BA3D06DDF409}">
      <dsp:nvSpPr>
        <dsp:cNvPr id="0" name=""/>
        <dsp:cNvSpPr/>
      </dsp:nvSpPr>
      <dsp:spPr>
        <a:xfrm rot="5400000">
          <a:off x="5105373" y="7190"/>
          <a:ext cx="1512153" cy="5530214"/>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endParaRPr lang="el-GR" sz="1700" kern="1200" dirty="0">
            <a:solidFill>
              <a:schemeClr val="tx2"/>
            </a:solidFill>
          </a:endParaRPr>
        </a:p>
        <a:p>
          <a:pPr marL="171450" lvl="1" indent="-171450" algn="l" defTabSz="755650">
            <a:lnSpc>
              <a:spcPct val="90000"/>
            </a:lnSpc>
            <a:spcBef>
              <a:spcPct val="0"/>
            </a:spcBef>
            <a:spcAft>
              <a:spcPct val="15000"/>
            </a:spcAft>
            <a:buChar char="•"/>
          </a:pPr>
          <a:r>
            <a:rPr lang="el-GR" sz="1700" b="1" kern="1200" dirty="0"/>
            <a:t>Δράσεις ευαισθητοποίησης </a:t>
          </a:r>
          <a:r>
            <a:rPr lang="el-GR" sz="1700" kern="1200" dirty="0"/>
            <a:t>ενημερωτικές εκδηλώσεις, εκπαιδευτικά σεμινάρια</a:t>
          </a:r>
          <a:endParaRPr lang="el-GR" sz="1700" kern="1200" dirty="0">
            <a:solidFill>
              <a:schemeClr val="tx2"/>
            </a:solidFill>
          </a:endParaRPr>
        </a:p>
        <a:p>
          <a:pPr marL="171450" lvl="1" indent="-171450" algn="l" defTabSz="755650">
            <a:lnSpc>
              <a:spcPct val="90000"/>
            </a:lnSpc>
            <a:spcBef>
              <a:spcPct val="0"/>
            </a:spcBef>
            <a:spcAft>
              <a:spcPct val="15000"/>
            </a:spcAft>
            <a:buChar char="•"/>
          </a:pPr>
          <a:r>
            <a:rPr lang="el-GR" sz="1700" b="1" i="1" kern="1200" dirty="0">
              <a:solidFill>
                <a:schemeClr val="tx2"/>
              </a:solidFill>
            </a:rPr>
            <a:t>Πληροφόρηση</a:t>
          </a:r>
          <a:r>
            <a:rPr lang="el-GR" sz="1700" i="1" kern="1200" dirty="0">
              <a:solidFill>
                <a:schemeClr val="tx2"/>
              </a:solidFill>
            </a:rPr>
            <a:t> για την αξιοποίηση ερευνητικών αποτελεσμάτων</a:t>
          </a:r>
        </a:p>
        <a:p>
          <a:pPr marL="171450" lvl="1" indent="-171450" algn="l" defTabSz="755650">
            <a:lnSpc>
              <a:spcPct val="90000"/>
            </a:lnSpc>
            <a:spcBef>
              <a:spcPct val="0"/>
            </a:spcBef>
            <a:spcAft>
              <a:spcPct val="15000"/>
            </a:spcAft>
            <a:buChar char="•"/>
          </a:pPr>
          <a:r>
            <a:rPr lang="el-GR" sz="1700" b="1" i="1" kern="1200" dirty="0">
              <a:solidFill>
                <a:schemeClr val="tx2"/>
              </a:solidFill>
            </a:rPr>
            <a:t>Καταγραφή</a:t>
          </a:r>
          <a:r>
            <a:rPr lang="en-US" sz="1700" b="1" i="1" kern="1200" dirty="0">
              <a:solidFill>
                <a:schemeClr val="tx2"/>
              </a:solidFill>
            </a:rPr>
            <a:t>/</a:t>
          </a:r>
          <a:r>
            <a:rPr lang="el-GR" sz="1700" b="1" i="1" kern="1200" dirty="0">
              <a:solidFill>
                <a:schemeClr val="tx2"/>
              </a:solidFill>
            </a:rPr>
            <a:t>προβολή</a:t>
          </a:r>
          <a:r>
            <a:rPr lang="el-GR" sz="1700" i="1" kern="1200" dirty="0">
              <a:solidFill>
                <a:schemeClr val="tx2"/>
              </a:solidFill>
            </a:rPr>
            <a:t> ερευνητικών αποτελεσμάτων</a:t>
          </a:r>
        </a:p>
        <a:p>
          <a:pPr marL="171450" lvl="1" indent="-171450" algn="l" defTabSz="755650">
            <a:lnSpc>
              <a:spcPct val="90000"/>
            </a:lnSpc>
            <a:spcBef>
              <a:spcPct val="0"/>
            </a:spcBef>
            <a:spcAft>
              <a:spcPct val="15000"/>
            </a:spcAft>
            <a:buChar char="•"/>
          </a:pPr>
          <a:endParaRPr lang="el-GR" sz="1700" kern="1200" dirty="0"/>
        </a:p>
      </dsp:txBody>
      <dsp:txXfrm rot="-5400000">
        <a:off x="3096343" y="2090038"/>
        <a:ext cx="5456397" cy="1364519"/>
      </dsp:txXfrm>
    </dsp:sp>
    <dsp:sp modelId="{E32A1314-DACB-4586-8A7F-4DF19E6719FD}">
      <dsp:nvSpPr>
        <dsp:cNvPr id="0" name=""/>
        <dsp:cNvSpPr/>
      </dsp:nvSpPr>
      <dsp:spPr>
        <a:xfrm>
          <a:off x="0" y="1859464"/>
          <a:ext cx="3110745" cy="1740427"/>
        </a:xfrm>
        <a:prstGeom prst="roundRect">
          <a:avLst/>
        </a:prstGeom>
        <a:solidFill>
          <a:schemeClr val="accent2">
            <a:shade val="80000"/>
            <a:hueOff val="-17936"/>
            <a:satOff val="-2012"/>
            <a:lumOff val="128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l-GR" sz="2800" kern="1200" dirty="0"/>
            <a:t>Υπηρεσίες προς ερευνητές</a:t>
          </a:r>
        </a:p>
      </dsp:txBody>
      <dsp:txXfrm>
        <a:off x="84961" y="1944425"/>
        <a:ext cx="2940823" cy="1570505"/>
      </dsp:txXfrm>
    </dsp:sp>
    <dsp:sp modelId="{2A3D8F19-986E-480F-8447-518CD413C147}">
      <dsp:nvSpPr>
        <dsp:cNvPr id="0" name=""/>
        <dsp:cNvSpPr/>
      </dsp:nvSpPr>
      <dsp:spPr>
        <a:xfrm rot="5400000">
          <a:off x="5179681" y="1762641"/>
          <a:ext cx="1392342" cy="5530214"/>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l-GR" sz="1700" kern="1200" dirty="0"/>
            <a:t>Δικτύωση των </a:t>
          </a:r>
          <a:r>
            <a:rPr lang="el-GR" sz="1700" b="1" kern="1200" dirty="0"/>
            <a:t>Εργαστηρίων</a:t>
          </a:r>
          <a:r>
            <a:rPr lang="el-GR" sz="1700" kern="1200" dirty="0"/>
            <a:t> με την αγορά</a:t>
          </a:r>
        </a:p>
        <a:p>
          <a:pPr marL="171450" lvl="1" indent="-171450" algn="l" defTabSz="755650">
            <a:lnSpc>
              <a:spcPct val="90000"/>
            </a:lnSpc>
            <a:spcBef>
              <a:spcPct val="0"/>
            </a:spcBef>
            <a:spcAft>
              <a:spcPct val="15000"/>
            </a:spcAft>
            <a:buChar char="•"/>
          </a:pPr>
          <a:r>
            <a:rPr lang="el-GR" sz="1700" b="1" kern="1200" dirty="0"/>
            <a:t>Προώθηση</a:t>
          </a:r>
          <a:r>
            <a:rPr lang="el-GR" sz="1700" kern="1200" dirty="0"/>
            <a:t> των τεχνολογικών προϊόντων - υπηρεσιών του ΑΠΘ</a:t>
          </a:r>
        </a:p>
        <a:p>
          <a:pPr marL="171450" lvl="1" indent="-171450" algn="l" defTabSz="755650">
            <a:lnSpc>
              <a:spcPct val="90000"/>
            </a:lnSpc>
            <a:spcBef>
              <a:spcPct val="0"/>
            </a:spcBef>
            <a:spcAft>
              <a:spcPct val="15000"/>
            </a:spcAft>
            <a:buChar char="•"/>
          </a:pPr>
          <a:r>
            <a:rPr lang="el-GR" sz="1700" b="1" kern="1200" dirty="0"/>
            <a:t>Υποστήριξη συνεργασιών</a:t>
          </a:r>
          <a:r>
            <a:rPr lang="el-GR" sz="1700" kern="1200" dirty="0"/>
            <a:t> μεταξύ του ΑΠΘ και της αγοράς</a:t>
          </a:r>
        </a:p>
      </dsp:txBody>
      <dsp:txXfrm rot="-5400000">
        <a:off x="3110746" y="3899546"/>
        <a:ext cx="5462245" cy="1256404"/>
      </dsp:txXfrm>
    </dsp:sp>
    <dsp:sp modelId="{A192ADB6-D152-4BB1-AD1F-751B83576338}">
      <dsp:nvSpPr>
        <dsp:cNvPr id="0" name=""/>
        <dsp:cNvSpPr/>
      </dsp:nvSpPr>
      <dsp:spPr>
        <a:xfrm>
          <a:off x="0" y="3657535"/>
          <a:ext cx="3110745" cy="1740427"/>
        </a:xfrm>
        <a:prstGeom prst="roundRect">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l-GR" sz="2800" kern="1200" dirty="0"/>
            <a:t>Υπηρεσίες προς φορείς -επιχειρήσεις</a:t>
          </a:r>
        </a:p>
      </dsp:txBody>
      <dsp:txXfrm>
        <a:off x="84961" y="3742496"/>
        <a:ext cx="2940823" cy="15705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55A11-F4A1-4C01-B6C6-50BF01FDC6FE}">
      <dsp:nvSpPr>
        <dsp:cNvPr id="0" name=""/>
        <dsp:cNvSpPr/>
      </dsp:nvSpPr>
      <dsp:spPr>
        <a:xfrm>
          <a:off x="0" y="3406931"/>
          <a:ext cx="8640960" cy="11182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l-GR" sz="2800" b="1" kern="1200" dirty="0"/>
            <a:t>Αποτελέσματα</a:t>
          </a:r>
        </a:p>
      </dsp:txBody>
      <dsp:txXfrm>
        <a:off x="0" y="3406931"/>
        <a:ext cx="8640960" cy="603844"/>
      </dsp:txXfrm>
    </dsp:sp>
    <dsp:sp modelId="{533F10FE-9498-46E4-A8DA-B67CA55A33E8}">
      <dsp:nvSpPr>
        <dsp:cNvPr id="0" name=""/>
        <dsp:cNvSpPr/>
      </dsp:nvSpPr>
      <dsp:spPr>
        <a:xfrm>
          <a:off x="0" y="3988412"/>
          <a:ext cx="4320480" cy="51438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l-GR" sz="2400" b="1" kern="1200" dirty="0"/>
            <a:t>23 Συμφωνίες </a:t>
          </a:r>
          <a:r>
            <a:rPr lang="el-GR" sz="2400" b="1" kern="1200" dirty="0" err="1"/>
            <a:t>Αδειοδότησεις</a:t>
          </a:r>
          <a:endParaRPr lang="el-GR" sz="2400" b="1" kern="1200" dirty="0"/>
        </a:p>
      </dsp:txBody>
      <dsp:txXfrm>
        <a:off x="0" y="3988412"/>
        <a:ext cx="4320480" cy="514386"/>
      </dsp:txXfrm>
    </dsp:sp>
    <dsp:sp modelId="{574DB309-6633-47B3-A5A3-EE6741DC8C89}">
      <dsp:nvSpPr>
        <dsp:cNvPr id="0" name=""/>
        <dsp:cNvSpPr/>
      </dsp:nvSpPr>
      <dsp:spPr>
        <a:xfrm>
          <a:off x="4320480" y="3988412"/>
          <a:ext cx="4320480" cy="51438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l-GR" sz="2400" b="1" kern="1200" dirty="0"/>
            <a:t>8 </a:t>
          </a:r>
          <a:r>
            <a:rPr lang="en-US" sz="2400" b="1" kern="1200" dirty="0"/>
            <a:t>spin-off</a:t>
          </a:r>
          <a:endParaRPr lang="el-GR" sz="2400" kern="1200" dirty="0"/>
        </a:p>
      </dsp:txBody>
      <dsp:txXfrm>
        <a:off x="4320480" y="3988412"/>
        <a:ext cx="4320480" cy="514386"/>
      </dsp:txXfrm>
    </dsp:sp>
    <dsp:sp modelId="{9560531A-FCCB-4C84-84FC-227CBC103AE0}">
      <dsp:nvSpPr>
        <dsp:cNvPr id="0" name=""/>
        <dsp:cNvSpPr/>
      </dsp:nvSpPr>
      <dsp:spPr>
        <a:xfrm rot="10800000">
          <a:off x="0" y="1756785"/>
          <a:ext cx="8640960" cy="171983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l-GR" sz="2800" b="1" kern="1200" dirty="0"/>
            <a:t>Έργα Βιομηχανικής Συνεργασίας</a:t>
          </a:r>
        </a:p>
      </dsp:txBody>
      <dsp:txXfrm rot="-10800000">
        <a:off x="0" y="1756785"/>
        <a:ext cx="8640960" cy="603663"/>
      </dsp:txXfrm>
    </dsp:sp>
    <dsp:sp modelId="{E504CE4C-8D19-476F-AA13-3185B3970C39}">
      <dsp:nvSpPr>
        <dsp:cNvPr id="0" name=""/>
        <dsp:cNvSpPr/>
      </dsp:nvSpPr>
      <dsp:spPr>
        <a:xfrm>
          <a:off x="3939" y="2307529"/>
          <a:ext cx="2586381" cy="5142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l-GR" sz="2400" b="1" kern="1200" dirty="0"/>
            <a:t>2.862</a:t>
          </a:r>
          <a:r>
            <a:rPr lang="en-US" sz="2400" b="1" kern="1200" dirty="0"/>
            <a:t> </a:t>
          </a:r>
          <a:r>
            <a:rPr lang="el-GR" sz="2400" b="1" kern="1200" dirty="0"/>
            <a:t>Έργα</a:t>
          </a:r>
          <a:endParaRPr lang="en-US" sz="2400" b="1" kern="1200" dirty="0"/>
        </a:p>
      </dsp:txBody>
      <dsp:txXfrm>
        <a:off x="3939" y="2307529"/>
        <a:ext cx="2586381" cy="514231"/>
      </dsp:txXfrm>
    </dsp:sp>
    <dsp:sp modelId="{D72F70D0-53F1-4D3D-9FAB-715F782D3FFF}">
      <dsp:nvSpPr>
        <dsp:cNvPr id="0" name=""/>
        <dsp:cNvSpPr/>
      </dsp:nvSpPr>
      <dsp:spPr>
        <a:xfrm>
          <a:off x="2590320" y="2307529"/>
          <a:ext cx="2586381" cy="5142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l-GR" sz="2400" b="1" kern="1200" dirty="0"/>
            <a:t>€</a:t>
          </a:r>
          <a:r>
            <a:rPr lang="en-US" sz="2400" b="1" kern="1200" dirty="0"/>
            <a:t> </a:t>
          </a:r>
          <a:r>
            <a:rPr lang="el-GR" sz="2400" b="1" kern="1200" dirty="0"/>
            <a:t>46,6 εκ.</a:t>
          </a:r>
          <a:r>
            <a:rPr lang="el-GR" sz="2100" kern="1200" dirty="0"/>
            <a:t> </a:t>
          </a:r>
        </a:p>
      </dsp:txBody>
      <dsp:txXfrm>
        <a:off x="2590320" y="2307529"/>
        <a:ext cx="2586381" cy="514231"/>
      </dsp:txXfrm>
    </dsp:sp>
    <dsp:sp modelId="{2BF952F2-8DA5-4EFC-8DA0-9B536A6DA879}">
      <dsp:nvSpPr>
        <dsp:cNvPr id="0" name=""/>
        <dsp:cNvSpPr/>
      </dsp:nvSpPr>
      <dsp:spPr>
        <a:xfrm>
          <a:off x="5176701" y="2307529"/>
          <a:ext cx="3460319" cy="5142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l-GR" sz="2400" b="1" kern="1200" dirty="0"/>
            <a:t>17,9 % </a:t>
          </a:r>
          <a:r>
            <a:rPr lang="en-US" sz="1200" b="0" kern="1200" dirty="0"/>
            <a:t>(</a:t>
          </a:r>
          <a:r>
            <a:rPr lang="el-GR" sz="1200" b="0" kern="1200" dirty="0"/>
            <a:t>του συνολικού Κ.Ε. του ΕΛΚΕ ΑΠΘ</a:t>
          </a:r>
          <a:r>
            <a:rPr lang="en-US" sz="1200" b="0" kern="1200" dirty="0"/>
            <a:t>)</a:t>
          </a:r>
          <a:endParaRPr lang="el-GR" sz="1050" b="0" kern="1200" dirty="0"/>
        </a:p>
      </dsp:txBody>
      <dsp:txXfrm>
        <a:off x="5176701" y="2307529"/>
        <a:ext cx="3460319" cy="514231"/>
      </dsp:txXfrm>
    </dsp:sp>
    <dsp:sp modelId="{12CDB379-5800-44AA-8123-95C106F3A06E}">
      <dsp:nvSpPr>
        <dsp:cNvPr id="0" name=""/>
        <dsp:cNvSpPr/>
      </dsp:nvSpPr>
      <dsp:spPr>
        <a:xfrm rot="10800000">
          <a:off x="0" y="799"/>
          <a:ext cx="8640960" cy="171983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l-GR" sz="2800" b="1" kern="1200" dirty="0"/>
            <a:t>Συνολικά Ερευνητικά Έργα</a:t>
          </a:r>
        </a:p>
      </dsp:txBody>
      <dsp:txXfrm rot="-10800000">
        <a:off x="0" y="799"/>
        <a:ext cx="8640960" cy="603663"/>
      </dsp:txXfrm>
    </dsp:sp>
    <dsp:sp modelId="{A35DFFC9-74FB-4364-A8DF-2D665A885246}">
      <dsp:nvSpPr>
        <dsp:cNvPr id="0" name=""/>
        <dsp:cNvSpPr/>
      </dsp:nvSpPr>
      <dsp:spPr>
        <a:xfrm>
          <a:off x="2109" y="604664"/>
          <a:ext cx="8638850" cy="5142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l-GR" sz="2400" b="1" kern="1200" dirty="0"/>
            <a:t>€</a:t>
          </a:r>
          <a:r>
            <a:rPr lang="en-US" sz="2400" b="1" kern="1200" dirty="0"/>
            <a:t> 25</a:t>
          </a:r>
          <a:r>
            <a:rPr lang="el-GR" sz="2400" b="1" kern="1200" dirty="0"/>
            <a:t>9</a:t>
          </a:r>
          <a:r>
            <a:rPr lang="en-US" sz="2400" b="1" kern="1200" dirty="0"/>
            <a:t>,8</a:t>
          </a:r>
          <a:r>
            <a:rPr lang="el-GR" sz="2400" b="1" kern="1200" dirty="0"/>
            <a:t>εκ. Κύκλος Εργασιών</a:t>
          </a:r>
          <a:endParaRPr lang="en-US" sz="2400" b="1" kern="1200" dirty="0"/>
        </a:p>
      </dsp:txBody>
      <dsp:txXfrm>
        <a:off x="2109" y="604664"/>
        <a:ext cx="8638850" cy="5142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C2EB6-A2E4-4B97-BA8F-11C209B9758D}">
      <dsp:nvSpPr>
        <dsp:cNvPr id="0" name=""/>
        <dsp:cNvSpPr/>
      </dsp:nvSpPr>
      <dsp:spPr>
        <a:xfrm>
          <a:off x="-5536260" y="-847605"/>
          <a:ext cx="6591755" cy="6591755"/>
        </a:xfrm>
        <a:prstGeom prst="blockArc">
          <a:avLst>
            <a:gd name="adj1" fmla="val 18900000"/>
            <a:gd name="adj2" fmla="val 2700000"/>
            <a:gd name="adj3" fmla="val 32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21917F-4624-4E40-9F3A-1EA76C43B7CB}">
      <dsp:nvSpPr>
        <dsp:cNvPr id="0" name=""/>
        <dsp:cNvSpPr/>
      </dsp:nvSpPr>
      <dsp:spPr>
        <a:xfrm>
          <a:off x="525619" y="301325"/>
          <a:ext cx="7823121" cy="6122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984" tIns="35560" rIns="35560" bIns="35560" numCol="1" spcCol="1270" anchor="ctr" anchorCtr="0">
          <a:noAutofit/>
        </a:bodyPr>
        <a:lstStyle/>
        <a:p>
          <a:pPr marL="0" lvl="0" indent="0" algn="l" defTabSz="622300">
            <a:lnSpc>
              <a:spcPct val="90000"/>
            </a:lnSpc>
            <a:spcBef>
              <a:spcPct val="0"/>
            </a:spcBef>
            <a:spcAft>
              <a:spcPct val="35000"/>
            </a:spcAft>
            <a:buNone/>
          </a:pPr>
          <a:r>
            <a:rPr lang="el-GR" sz="1400" b="1" kern="1200" dirty="0">
              <a:solidFill>
                <a:schemeClr val="bg1"/>
              </a:solidFill>
            </a:rPr>
            <a:t>Έρευνα σε συνεργασία με τη βιομηχανία/επιχειρήσεις </a:t>
          </a:r>
          <a:r>
            <a:rPr lang="en-US" sz="1400" b="1" kern="1200" dirty="0">
              <a:solidFill>
                <a:schemeClr val="bg1"/>
              </a:solidFill>
            </a:rPr>
            <a:t>(</a:t>
          </a:r>
          <a:r>
            <a:rPr lang="el-GR" sz="1400" b="1" kern="1200" dirty="0">
              <a:solidFill>
                <a:schemeClr val="bg1"/>
              </a:solidFill>
            </a:rPr>
            <a:t>βιομηχανική έρευνα</a:t>
          </a:r>
          <a:r>
            <a:rPr lang="en-US" sz="1400" b="1" kern="1200" dirty="0">
              <a:solidFill>
                <a:schemeClr val="bg1"/>
              </a:solidFill>
            </a:rPr>
            <a:t>)</a:t>
          </a:r>
          <a:endParaRPr lang="el-GR" sz="1400" b="1" kern="1200" dirty="0">
            <a:solidFill>
              <a:schemeClr val="bg1"/>
            </a:solidFill>
          </a:endParaRPr>
        </a:p>
      </dsp:txBody>
      <dsp:txXfrm>
        <a:off x="525619" y="301325"/>
        <a:ext cx="7823121" cy="612263"/>
      </dsp:txXfrm>
    </dsp:sp>
    <dsp:sp modelId="{C5A6AB1E-F2E1-4EE2-948B-DA1E04862657}">
      <dsp:nvSpPr>
        <dsp:cNvPr id="0" name=""/>
        <dsp:cNvSpPr/>
      </dsp:nvSpPr>
      <dsp:spPr>
        <a:xfrm>
          <a:off x="78805" y="229403"/>
          <a:ext cx="765329" cy="76532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69FAD7-069B-4268-A653-51215657E388}">
      <dsp:nvSpPr>
        <dsp:cNvPr id="0" name=""/>
        <dsp:cNvSpPr/>
      </dsp:nvSpPr>
      <dsp:spPr>
        <a:xfrm>
          <a:off x="900200" y="1224038"/>
          <a:ext cx="7384391" cy="6122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984" tIns="35560" rIns="35560" bIns="35560" numCol="1" spcCol="1270" anchor="ctr" anchorCtr="0">
          <a:noAutofit/>
        </a:bodyPr>
        <a:lstStyle/>
        <a:p>
          <a:pPr marL="0" lvl="0" indent="0" algn="l" defTabSz="622300">
            <a:lnSpc>
              <a:spcPct val="90000"/>
            </a:lnSpc>
            <a:spcBef>
              <a:spcPct val="0"/>
            </a:spcBef>
            <a:spcAft>
              <a:spcPct val="35000"/>
            </a:spcAft>
            <a:buNone/>
          </a:pPr>
          <a:r>
            <a:rPr lang="el-GR" sz="1400" b="1" kern="1200" dirty="0">
              <a:solidFill>
                <a:schemeClr val="bg1"/>
              </a:solidFill>
            </a:rPr>
            <a:t>Εφάπαξ εκχώρηση του ερευνητικού αποτελέσματος (πώληση)</a:t>
          </a:r>
        </a:p>
        <a:p>
          <a:pPr marL="0" lvl="0" indent="0" algn="l" defTabSz="622300">
            <a:lnSpc>
              <a:spcPct val="90000"/>
            </a:lnSpc>
            <a:spcBef>
              <a:spcPct val="0"/>
            </a:spcBef>
            <a:spcAft>
              <a:spcPct val="35000"/>
            </a:spcAft>
            <a:buNone/>
          </a:pPr>
          <a:r>
            <a:rPr lang="el-GR" sz="1400" b="1" kern="1200" dirty="0">
              <a:solidFill>
                <a:schemeClr val="bg1"/>
              </a:solidFill>
            </a:rPr>
            <a:t>α) αφού έχει προηγηθεί κατοχύρωση με πατέντα β) χωρίς προηγούμενη κατοχύρωση</a:t>
          </a:r>
        </a:p>
      </dsp:txBody>
      <dsp:txXfrm>
        <a:off x="900200" y="1224038"/>
        <a:ext cx="7384391" cy="612263"/>
      </dsp:txXfrm>
    </dsp:sp>
    <dsp:sp modelId="{0D8DFF5C-6010-45A3-8B64-E3C7018E9671}">
      <dsp:nvSpPr>
        <dsp:cNvPr id="0" name=""/>
        <dsp:cNvSpPr/>
      </dsp:nvSpPr>
      <dsp:spPr>
        <a:xfrm>
          <a:off x="517535" y="1147505"/>
          <a:ext cx="765329" cy="76532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3572E1-582F-4F47-810A-291A107E22BC}">
      <dsp:nvSpPr>
        <dsp:cNvPr id="0" name=""/>
        <dsp:cNvSpPr/>
      </dsp:nvSpPr>
      <dsp:spPr>
        <a:xfrm>
          <a:off x="980120" y="2109279"/>
          <a:ext cx="7249736" cy="6122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984" tIns="35560" rIns="35560" bIns="35560" numCol="1" spcCol="1270" anchor="ctr" anchorCtr="0">
          <a:noAutofit/>
        </a:bodyPr>
        <a:lstStyle/>
        <a:p>
          <a:pPr marL="0" lvl="0" indent="0" algn="l" defTabSz="622300">
            <a:lnSpc>
              <a:spcPct val="90000"/>
            </a:lnSpc>
            <a:spcBef>
              <a:spcPct val="0"/>
            </a:spcBef>
            <a:spcAft>
              <a:spcPct val="35000"/>
            </a:spcAft>
            <a:buNone/>
          </a:pPr>
          <a:r>
            <a:rPr lang="el-GR" sz="1400" b="1" kern="1200" dirty="0"/>
            <a:t>Εκχώρηση άδειας χρήσης δικαιωμάτων (licensing) έναντι royalties, (αποκλειστική ή μη)</a:t>
          </a:r>
          <a:r>
            <a:rPr lang="en-US" sz="1400" b="1" kern="1200" dirty="0"/>
            <a:t> </a:t>
          </a:r>
        </a:p>
        <a:p>
          <a:pPr marL="0" lvl="0" indent="0" algn="l" defTabSz="622300">
            <a:lnSpc>
              <a:spcPct val="90000"/>
            </a:lnSpc>
            <a:spcBef>
              <a:spcPct val="0"/>
            </a:spcBef>
            <a:spcAft>
              <a:spcPct val="35000"/>
            </a:spcAft>
            <a:buNone/>
          </a:pPr>
          <a:r>
            <a:rPr lang="el-GR" sz="1400" b="1" kern="1200" dirty="0">
              <a:solidFill>
                <a:schemeClr val="bg1"/>
              </a:solidFill>
            </a:rPr>
            <a:t>α) αφού έχει προηγηθεί κατοχύρωση με πατέντα β) χωρίς προηγούμενη κατοχύρωση</a:t>
          </a:r>
          <a:endParaRPr lang="el-GR" sz="1400" b="1" kern="1200" dirty="0"/>
        </a:p>
      </dsp:txBody>
      <dsp:txXfrm>
        <a:off x="980120" y="2109279"/>
        <a:ext cx="7249736" cy="612263"/>
      </dsp:txXfrm>
    </dsp:sp>
    <dsp:sp modelId="{12794A72-1EE1-46AF-AE3F-82C9B53D4437}">
      <dsp:nvSpPr>
        <dsp:cNvPr id="0" name=""/>
        <dsp:cNvSpPr/>
      </dsp:nvSpPr>
      <dsp:spPr>
        <a:xfrm>
          <a:off x="652190" y="2065607"/>
          <a:ext cx="765329" cy="76532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7F9B8E-6D25-4440-92B7-78A910D64BCB}">
      <dsp:nvSpPr>
        <dsp:cNvPr id="0" name=""/>
        <dsp:cNvSpPr/>
      </dsp:nvSpPr>
      <dsp:spPr>
        <a:xfrm>
          <a:off x="900200" y="3060242"/>
          <a:ext cx="7384391" cy="6122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984" tIns="35560" rIns="35560" bIns="35560" numCol="1" spcCol="1270" anchor="ctr" anchorCtr="0">
          <a:noAutofit/>
        </a:bodyPr>
        <a:lstStyle/>
        <a:p>
          <a:pPr marL="0" lvl="0" indent="0" algn="l" defTabSz="622300">
            <a:lnSpc>
              <a:spcPct val="90000"/>
            </a:lnSpc>
            <a:spcBef>
              <a:spcPct val="0"/>
            </a:spcBef>
            <a:spcAft>
              <a:spcPct val="35000"/>
            </a:spcAft>
            <a:buNone/>
          </a:pPr>
          <a:r>
            <a:rPr lang="el-GR" sz="1400" b="1" kern="1200" dirty="0"/>
            <a:t>Ιδιωτικό ερευνητικό έργο  αξιοποίηση του αποτελέσματος μέσω της Επιτροπής Ερευνών, </a:t>
          </a:r>
        </a:p>
        <a:p>
          <a:pPr marL="0" lvl="0" indent="0" algn="l" defTabSz="622300">
            <a:lnSpc>
              <a:spcPct val="90000"/>
            </a:lnSpc>
            <a:spcBef>
              <a:spcPct val="0"/>
            </a:spcBef>
            <a:spcAft>
              <a:spcPct val="35000"/>
            </a:spcAft>
            <a:buNone/>
          </a:pPr>
          <a:r>
            <a:rPr lang="el-GR" sz="1400" b="1" kern="1200" dirty="0"/>
            <a:t>α) έργο «ομπρέλα» β) έναρξη ξεχωριστών ερευνητικών έργων  </a:t>
          </a:r>
        </a:p>
      </dsp:txBody>
      <dsp:txXfrm>
        <a:off x="900200" y="3060242"/>
        <a:ext cx="7384391" cy="612263"/>
      </dsp:txXfrm>
    </dsp:sp>
    <dsp:sp modelId="{58DBCC0B-3C5B-4D02-BB21-9589CC16F61F}">
      <dsp:nvSpPr>
        <dsp:cNvPr id="0" name=""/>
        <dsp:cNvSpPr/>
      </dsp:nvSpPr>
      <dsp:spPr>
        <a:xfrm>
          <a:off x="517535" y="2983709"/>
          <a:ext cx="765329" cy="76532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57B526-A676-48BF-B684-E4E25DCBEDBC}">
      <dsp:nvSpPr>
        <dsp:cNvPr id="0" name=""/>
        <dsp:cNvSpPr/>
      </dsp:nvSpPr>
      <dsp:spPr>
        <a:xfrm>
          <a:off x="432055" y="3960441"/>
          <a:ext cx="7823121" cy="6122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984" tIns="35560" rIns="35560" bIns="35560" numCol="1" spcCol="1270" anchor="ctr" anchorCtr="0">
          <a:noAutofit/>
        </a:bodyPr>
        <a:lstStyle/>
        <a:p>
          <a:pPr marL="0" lvl="0" indent="0" algn="l" defTabSz="622300">
            <a:lnSpc>
              <a:spcPct val="90000"/>
            </a:lnSpc>
            <a:spcBef>
              <a:spcPct val="0"/>
            </a:spcBef>
            <a:spcAft>
              <a:spcPct val="35000"/>
            </a:spcAft>
            <a:buNone/>
          </a:pPr>
          <a:r>
            <a:rPr lang="el-GR" sz="1400" b="1" kern="1200" dirty="0"/>
            <a:t>Ίδρυση επιχείρησης </a:t>
          </a:r>
          <a:r>
            <a:rPr lang="el-GR" sz="1400" b="1" kern="1200" dirty="0" err="1"/>
            <a:t>Τεχνοβλαστού</a:t>
          </a:r>
          <a:r>
            <a:rPr lang="el-GR" sz="1400" b="1" kern="1200" dirty="0"/>
            <a:t> (</a:t>
          </a:r>
          <a:r>
            <a:rPr lang="en-US" sz="1400" b="1" kern="1200" dirty="0"/>
            <a:t>Spin-off)</a:t>
          </a:r>
          <a:endParaRPr lang="el-GR" sz="1400" b="1" kern="1200" dirty="0"/>
        </a:p>
      </dsp:txBody>
      <dsp:txXfrm>
        <a:off x="432055" y="3960441"/>
        <a:ext cx="7823121" cy="612263"/>
      </dsp:txXfrm>
    </dsp:sp>
    <dsp:sp modelId="{DABF16DB-8D3D-4861-A4A2-1038EC379774}">
      <dsp:nvSpPr>
        <dsp:cNvPr id="0" name=""/>
        <dsp:cNvSpPr/>
      </dsp:nvSpPr>
      <dsp:spPr>
        <a:xfrm>
          <a:off x="78805" y="3901811"/>
          <a:ext cx="765329" cy="76532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a:extLst>
              <a:ext uri="{FF2B5EF4-FFF2-40B4-BE49-F238E27FC236}">
                <a16:creationId xmlns:a16="http://schemas.microsoft.com/office/drawing/2014/main" id="{D4E4DA8C-D4A7-46DE-BB0F-DEBA7455F1AE}"/>
              </a:ext>
            </a:extLst>
          </p:cNvPr>
          <p:cNvSpPr>
            <a:spLocks noGrp="1"/>
          </p:cNvSpPr>
          <p:nvPr>
            <p:ph type="hdr" sz="quarter"/>
          </p:nvPr>
        </p:nvSpPr>
        <p:spPr>
          <a:xfrm>
            <a:off x="0" y="0"/>
            <a:ext cx="2944813" cy="496888"/>
          </a:xfrm>
          <a:prstGeom prst="rect">
            <a:avLst/>
          </a:prstGeom>
        </p:spPr>
        <p:txBody>
          <a:bodyPr vert="horz" lIns="91394" tIns="45697" rIns="91394" bIns="45697" rtlCol="0"/>
          <a:lstStyle>
            <a:lvl1pPr algn="l" eaLnBrk="1" fontAlgn="auto" hangingPunct="1">
              <a:spcBef>
                <a:spcPts val="0"/>
              </a:spcBef>
              <a:spcAft>
                <a:spcPts val="0"/>
              </a:spcAft>
              <a:defRPr sz="1200">
                <a:latin typeface="+mn-lt"/>
                <a:cs typeface="+mn-cs"/>
              </a:defRPr>
            </a:lvl1pPr>
          </a:lstStyle>
          <a:p>
            <a:pPr>
              <a:defRPr/>
            </a:pPr>
            <a:endParaRPr lang="el-GR"/>
          </a:p>
        </p:txBody>
      </p:sp>
      <p:sp>
        <p:nvSpPr>
          <p:cNvPr id="3" name="2 - Θέση ημερομηνίας">
            <a:extLst>
              <a:ext uri="{FF2B5EF4-FFF2-40B4-BE49-F238E27FC236}">
                <a16:creationId xmlns:a16="http://schemas.microsoft.com/office/drawing/2014/main" id="{F8369F23-12A5-4016-B831-3F8AE49D0AAA}"/>
              </a:ext>
            </a:extLst>
          </p:cNvPr>
          <p:cNvSpPr>
            <a:spLocks noGrp="1"/>
          </p:cNvSpPr>
          <p:nvPr>
            <p:ph type="dt" sz="quarter" idx="1"/>
          </p:nvPr>
        </p:nvSpPr>
        <p:spPr>
          <a:xfrm>
            <a:off x="3851275" y="0"/>
            <a:ext cx="2944813" cy="496888"/>
          </a:xfrm>
          <a:prstGeom prst="rect">
            <a:avLst/>
          </a:prstGeom>
        </p:spPr>
        <p:txBody>
          <a:bodyPr vert="horz" lIns="91394" tIns="45697" rIns="91394" bIns="45697" rtlCol="0"/>
          <a:lstStyle>
            <a:lvl1pPr algn="r" eaLnBrk="1" fontAlgn="auto" hangingPunct="1">
              <a:spcBef>
                <a:spcPts val="0"/>
              </a:spcBef>
              <a:spcAft>
                <a:spcPts val="0"/>
              </a:spcAft>
              <a:defRPr sz="1200">
                <a:latin typeface="+mn-lt"/>
                <a:cs typeface="+mn-cs"/>
              </a:defRPr>
            </a:lvl1pPr>
          </a:lstStyle>
          <a:p>
            <a:pPr>
              <a:defRPr/>
            </a:pPr>
            <a:fld id="{E9471249-85D3-4399-9F3C-081B1D1B2851}" type="datetimeFigureOut">
              <a:rPr lang="el-GR"/>
              <a:pPr>
                <a:defRPr/>
              </a:pPr>
              <a:t>1/2/2022</a:t>
            </a:fld>
            <a:endParaRPr lang="el-GR"/>
          </a:p>
        </p:txBody>
      </p:sp>
      <p:sp>
        <p:nvSpPr>
          <p:cNvPr id="4" name="3 - Θέση υποσέλιδου">
            <a:extLst>
              <a:ext uri="{FF2B5EF4-FFF2-40B4-BE49-F238E27FC236}">
                <a16:creationId xmlns:a16="http://schemas.microsoft.com/office/drawing/2014/main" id="{225CBB85-5AD7-4D45-95B6-F8CC3B28B84D}"/>
              </a:ext>
            </a:extLst>
          </p:cNvPr>
          <p:cNvSpPr>
            <a:spLocks noGrp="1"/>
          </p:cNvSpPr>
          <p:nvPr>
            <p:ph type="ftr" sz="quarter" idx="2"/>
          </p:nvPr>
        </p:nvSpPr>
        <p:spPr>
          <a:xfrm>
            <a:off x="0" y="9428163"/>
            <a:ext cx="2944813" cy="496887"/>
          </a:xfrm>
          <a:prstGeom prst="rect">
            <a:avLst/>
          </a:prstGeom>
        </p:spPr>
        <p:txBody>
          <a:bodyPr vert="horz" lIns="91394" tIns="45697" rIns="91394" bIns="45697" rtlCol="0" anchor="b"/>
          <a:lstStyle>
            <a:lvl1pPr algn="l" eaLnBrk="1" fontAlgn="auto" hangingPunct="1">
              <a:spcBef>
                <a:spcPts val="0"/>
              </a:spcBef>
              <a:spcAft>
                <a:spcPts val="0"/>
              </a:spcAft>
              <a:defRPr sz="1200">
                <a:latin typeface="+mn-lt"/>
                <a:cs typeface="+mn-cs"/>
              </a:defRPr>
            </a:lvl1pPr>
          </a:lstStyle>
          <a:p>
            <a:pPr>
              <a:defRPr/>
            </a:pPr>
            <a:endParaRPr lang="el-GR"/>
          </a:p>
        </p:txBody>
      </p:sp>
      <p:sp>
        <p:nvSpPr>
          <p:cNvPr id="5" name="4 - Θέση αριθμού διαφάνειας">
            <a:extLst>
              <a:ext uri="{FF2B5EF4-FFF2-40B4-BE49-F238E27FC236}">
                <a16:creationId xmlns:a16="http://schemas.microsoft.com/office/drawing/2014/main" id="{88D1F80D-5217-4804-BDF6-70BD66E36279}"/>
              </a:ext>
            </a:extLst>
          </p:cNvPr>
          <p:cNvSpPr>
            <a:spLocks noGrp="1"/>
          </p:cNvSpPr>
          <p:nvPr>
            <p:ph type="sldNum" sz="quarter" idx="3"/>
          </p:nvPr>
        </p:nvSpPr>
        <p:spPr>
          <a:xfrm>
            <a:off x="3851275" y="9428163"/>
            <a:ext cx="2944813" cy="496887"/>
          </a:xfrm>
          <a:prstGeom prst="rect">
            <a:avLst/>
          </a:prstGeom>
        </p:spPr>
        <p:txBody>
          <a:bodyPr vert="horz" wrap="square" lIns="91394" tIns="45697" rIns="91394" bIns="45697"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0B14C1B-BCBB-4CA7-B6D8-00CD0F0CB018}" type="slidenum">
              <a:rPr lang="el-GR" altLang="en-US"/>
              <a:pPr>
                <a:defRPr/>
              </a:pPr>
              <a:t>‹#›</a:t>
            </a:fld>
            <a:endParaRPr lang="el-GR" altLang="en-US"/>
          </a:p>
        </p:txBody>
      </p:sp>
    </p:spTree>
    <p:extLst>
      <p:ext uri="{BB962C8B-B14F-4D97-AF65-F5344CB8AC3E}">
        <p14:creationId xmlns:p14="http://schemas.microsoft.com/office/powerpoint/2010/main" val="693348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a:extLst>
              <a:ext uri="{FF2B5EF4-FFF2-40B4-BE49-F238E27FC236}">
                <a16:creationId xmlns:a16="http://schemas.microsoft.com/office/drawing/2014/main" id="{566176A5-4EE8-4889-AE1A-2B6B771E0864}"/>
              </a:ext>
            </a:extLst>
          </p:cNvPr>
          <p:cNvSpPr>
            <a:spLocks noGrp="1"/>
          </p:cNvSpPr>
          <p:nvPr>
            <p:ph type="hdr" sz="quarter"/>
          </p:nvPr>
        </p:nvSpPr>
        <p:spPr>
          <a:xfrm>
            <a:off x="0" y="0"/>
            <a:ext cx="2946400" cy="496888"/>
          </a:xfrm>
          <a:prstGeom prst="rect">
            <a:avLst/>
          </a:prstGeom>
        </p:spPr>
        <p:txBody>
          <a:bodyPr vert="horz" lIns="91394" tIns="45697" rIns="91394" bIns="45697" rtlCol="0"/>
          <a:lstStyle>
            <a:lvl1pPr algn="l" eaLnBrk="1" fontAlgn="auto" hangingPunct="1">
              <a:spcBef>
                <a:spcPts val="0"/>
              </a:spcBef>
              <a:spcAft>
                <a:spcPts val="0"/>
              </a:spcAft>
              <a:defRPr sz="1200">
                <a:latin typeface="+mn-lt"/>
                <a:cs typeface="+mn-cs"/>
              </a:defRPr>
            </a:lvl1pPr>
          </a:lstStyle>
          <a:p>
            <a:pPr>
              <a:defRPr/>
            </a:pPr>
            <a:endParaRPr lang="el-GR"/>
          </a:p>
        </p:txBody>
      </p:sp>
      <p:sp>
        <p:nvSpPr>
          <p:cNvPr id="3" name="2 - Θέση ημερομηνίας">
            <a:extLst>
              <a:ext uri="{FF2B5EF4-FFF2-40B4-BE49-F238E27FC236}">
                <a16:creationId xmlns:a16="http://schemas.microsoft.com/office/drawing/2014/main" id="{112252A1-10CF-4244-8C54-EE972F759C37}"/>
              </a:ext>
            </a:extLst>
          </p:cNvPr>
          <p:cNvSpPr>
            <a:spLocks noGrp="1"/>
          </p:cNvSpPr>
          <p:nvPr>
            <p:ph type="dt" idx="1"/>
          </p:nvPr>
        </p:nvSpPr>
        <p:spPr>
          <a:xfrm>
            <a:off x="3849688" y="0"/>
            <a:ext cx="2946400" cy="496888"/>
          </a:xfrm>
          <a:prstGeom prst="rect">
            <a:avLst/>
          </a:prstGeom>
        </p:spPr>
        <p:txBody>
          <a:bodyPr vert="horz" lIns="91394" tIns="45697" rIns="91394" bIns="45697" rtlCol="0"/>
          <a:lstStyle>
            <a:lvl1pPr algn="r" eaLnBrk="1" fontAlgn="auto" hangingPunct="1">
              <a:spcBef>
                <a:spcPts val="0"/>
              </a:spcBef>
              <a:spcAft>
                <a:spcPts val="0"/>
              </a:spcAft>
              <a:defRPr sz="1200">
                <a:latin typeface="+mn-lt"/>
                <a:cs typeface="+mn-cs"/>
              </a:defRPr>
            </a:lvl1pPr>
          </a:lstStyle>
          <a:p>
            <a:pPr>
              <a:defRPr/>
            </a:pPr>
            <a:fld id="{9D767A34-0E57-48F9-B517-95C928EE178B}" type="datetimeFigureOut">
              <a:rPr lang="el-GR"/>
              <a:pPr>
                <a:defRPr/>
              </a:pPr>
              <a:t>1/2/2022</a:t>
            </a:fld>
            <a:endParaRPr lang="el-GR"/>
          </a:p>
        </p:txBody>
      </p:sp>
      <p:sp>
        <p:nvSpPr>
          <p:cNvPr id="4" name="3 - Θέση εικόνας διαφάνειας">
            <a:extLst>
              <a:ext uri="{FF2B5EF4-FFF2-40B4-BE49-F238E27FC236}">
                <a16:creationId xmlns:a16="http://schemas.microsoft.com/office/drawing/2014/main" id="{37D62C84-EEBE-4258-9B3A-F3D2EEA2D7B4}"/>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394" tIns="45697" rIns="91394" bIns="45697" rtlCol="0" anchor="ctr"/>
          <a:lstStyle/>
          <a:p>
            <a:pPr lvl="0"/>
            <a:endParaRPr lang="el-GR" noProof="0"/>
          </a:p>
        </p:txBody>
      </p:sp>
      <p:sp>
        <p:nvSpPr>
          <p:cNvPr id="5" name="4 - Θέση σημειώσεων">
            <a:extLst>
              <a:ext uri="{FF2B5EF4-FFF2-40B4-BE49-F238E27FC236}">
                <a16:creationId xmlns:a16="http://schemas.microsoft.com/office/drawing/2014/main" id="{3683E115-1EEB-4D46-A0D0-BB38729A4464}"/>
              </a:ext>
            </a:extLst>
          </p:cNvPr>
          <p:cNvSpPr>
            <a:spLocks noGrp="1"/>
          </p:cNvSpPr>
          <p:nvPr>
            <p:ph type="body" sz="quarter" idx="3"/>
          </p:nvPr>
        </p:nvSpPr>
        <p:spPr>
          <a:xfrm>
            <a:off x="681038" y="4714875"/>
            <a:ext cx="5435600" cy="4467225"/>
          </a:xfrm>
          <a:prstGeom prst="rect">
            <a:avLst/>
          </a:prstGeom>
        </p:spPr>
        <p:txBody>
          <a:bodyPr vert="horz" lIns="91394" tIns="45697" rIns="91394" bIns="45697" rtlCol="0">
            <a:normAutofit/>
          </a:bodyPr>
          <a:lstStyle/>
          <a:p>
            <a:pPr lvl="0"/>
            <a:r>
              <a:rPr lang="el-GR" noProof="0"/>
              <a:t>Kλικ για επεξεργασία των στυλ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5 - Θέση υποσέλιδου">
            <a:extLst>
              <a:ext uri="{FF2B5EF4-FFF2-40B4-BE49-F238E27FC236}">
                <a16:creationId xmlns:a16="http://schemas.microsoft.com/office/drawing/2014/main" id="{655B2FD5-DFCD-4FA0-BD4D-C0A6B89CEB09}"/>
              </a:ext>
            </a:extLst>
          </p:cNvPr>
          <p:cNvSpPr>
            <a:spLocks noGrp="1"/>
          </p:cNvSpPr>
          <p:nvPr>
            <p:ph type="ftr" sz="quarter" idx="4"/>
          </p:nvPr>
        </p:nvSpPr>
        <p:spPr>
          <a:xfrm>
            <a:off x="0" y="9428163"/>
            <a:ext cx="2946400" cy="496887"/>
          </a:xfrm>
          <a:prstGeom prst="rect">
            <a:avLst/>
          </a:prstGeom>
        </p:spPr>
        <p:txBody>
          <a:bodyPr vert="horz" lIns="91394" tIns="45697" rIns="91394" bIns="45697" rtlCol="0" anchor="b"/>
          <a:lstStyle>
            <a:lvl1pPr algn="l" eaLnBrk="1" fontAlgn="auto" hangingPunct="1">
              <a:spcBef>
                <a:spcPts val="0"/>
              </a:spcBef>
              <a:spcAft>
                <a:spcPts val="0"/>
              </a:spcAft>
              <a:defRPr sz="1200">
                <a:latin typeface="+mn-lt"/>
                <a:cs typeface="+mn-cs"/>
              </a:defRPr>
            </a:lvl1pPr>
          </a:lstStyle>
          <a:p>
            <a:pPr>
              <a:defRPr/>
            </a:pPr>
            <a:endParaRPr lang="el-GR"/>
          </a:p>
        </p:txBody>
      </p:sp>
      <p:sp>
        <p:nvSpPr>
          <p:cNvPr id="7" name="6 - Θέση αριθμού διαφάνειας">
            <a:extLst>
              <a:ext uri="{FF2B5EF4-FFF2-40B4-BE49-F238E27FC236}">
                <a16:creationId xmlns:a16="http://schemas.microsoft.com/office/drawing/2014/main" id="{4181C82D-F1D8-44A6-91E1-4E12B497E437}"/>
              </a:ext>
            </a:extLst>
          </p:cNvPr>
          <p:cNvSpPr>
            <a:spLocks noGrp="1"/>
          </p:cNvSpPr>
          <p:nvPr>
            <p:ph type="sldNum" sz="quarter" idx="5"/>
          </p:nvPr>
        </p:nvSpPr>
        <p:spPr>
          <a:xfrm>
            <a:off x="3849688" y="9428163"/>
            <a:ext cx="2946400" cy="496887"/>
          </a:xfrm>
          <a:prstGeom prst="rect">
            <a:avLst/>
          </a:prstGeom>
        </p:spPr>
        <p:txBody>
          <a:bodyPr vert="horz" wrap="square" lIns="91394" tIns="45697" rIns="91394" bIns="45697"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79803BEA-39E6-47D0-90E9-A190F4CEA55F}" type="slidenum">
              <a:rPr lang="el-GR" altLang="en-US"/>
              <a:pPr>
                <a:defRPr/>
              </a:pPr>
              <a:t>‹#›</a:t>
            </a:fld>
            <a:endParaRPr lang="el-GR" altLang="en-US"/>
          </a:p>
        </p:txBody>
      </p:sp>
    </p:spTree>
    <p:extLst>
      <p:ext uri="{BB962C8B-B14F-4D97-AF65-F5344CB8AC3E}">
        <p14:creationId xmlns:p14="http://schemas.microsoft.com/office/powerpoint/2010/main" val="41788423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9803BEA-39E6-47D0-90E9-A190F4CEA55F}" type="slidenum">
              <a:rPr lang="el-GR" altLang="en-US" smtClean="0"/>
              <a:pPr>
                <a:defRPr/>
              </a:pPr>
              <a:t>1</a:t>
            </a:fld>
            <a:endParaRPr lang="el-GR" altLang="en-US"/>
          </a:p>
        </p:txBody>
      </p:sp>
    </p:spTree>
    <p:extLst>
      <p:ext uri="{BB962C8B-B14F-4D97-AF65-F5344CB8AC3E}">
        <p14:creationId xmlns:p14="http://schemas.microsoft.com/office/powerpoint/2010/main" val="2699353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normAutofit fontScale="92500" lnSpcReduction="10000"/>
          </a:bodyPr>
          <a:lstStyle/>
          <a:p>
            <a:r>
              <a:rPr lang="el-GR" b="1" dirty="0"/>
              <a:t>Έρευνα</a:t>
            </a:r>
            <a:r>
              <a:rPr lang="el-GR" b="1" baseline="0" dirty="0"/>
              <a:t> σε συνεργασία με τη Βιομηχανία</a:t>
            </a:r>
            <a:r>
              <a:rPr lang="el-GR" baseline="0" dirty="0"/>
              <a:t>. Όπως γνωρίζουμε η πλειοψηφία των  επιχειρήσεων στη χώρα είναι μικρομεσαίες και μικρές επιχειρήσεις που δεν διαθέτουν τους πόρους για τη δημιουργία Τμημάτων Έρευνας και Ανάπτυξης, εδώ έρχεται </a:t>
            </a:r>
            <a:r>
              <a:rPr lang="el-GR" b="1" baseline="0" dirty="0"/>
              <a:t>το ΑΠΘ και λειτουργεί υποστηρικτικά προς τις επιχειρήσεις ως </a:t>
            </a:r>
            <a:r>
              <a:rPr lang="en-US" b="1" baseline="0" dirty="0"/>
              <a:t>R&amp;D</a:t>
            </a:r>
            <a:r>
              <a:rPr lang="el-GR" b="1" baseline="0" dirty="0"/>
              <a:t> </a:t>
            </a:r>
            <a:r>
              <a:rPr lang="el-GR" baseline="0" dirty="0"/>
              <a:t>στηρίζοντάς της με έρευνα που πραγματοποιεί για αυτές για τη βελτίωση υφιστάμενων προϊόντων και υπηρεσιών και τη δημιουργία νέων.</a:t>
            </a:r>
          </a:p>
          <a:p>
            <a:r>
              <a:rPr lang="el-GR" b="1" dirty="0"/>
              <a:t>Εφάπαξ εκχώρηση του ερευνητικού αποτελέσματος (πώληση). </a:t>
            </a:r>
            <a:r>
              <a:rPr lang="el-GR" dirty="0"/>
              <a:t>Εφόσον</a:t>
            </a:r>
            <a:r>
              <a:rPr lang="el-GR" baseline="0" dirty="0"/>
              <a:t> μία επιχείρηση ενδιαφέρεται για την απόκτηση μιας έρευνας/τεχνολογίας που έχει παραχθεί από το ΑΠΘ υπάρχει η δυνατότητα έναντι ευλόγου τιμήματος, να εκχωρηθεί πλήρως, στην ουσία να πωληθεί η </a:t>
            </a:r>
            <a:r>
              <a:rPr lang="el-GR" baseline="0" dirty="0" err="1"/>
              <a:t>τεχνογωσία</a:t>
            </a:r>
            <a:r>
              <a:rPr lang="el-GR" baseline="0" dirty="0"/>
              <a:t> αυτή. Στην περίπτωση αυτή δεν συνεχίζεται η υποστήριξη από το ΑΠΘ.</a:t>
            </a:r>
          </a:p>
          <a:p>
            <a:r>
              <a:rPr lang="el-GR" b="1" dirty="0"/>
              <a:t>Εκχώρηση άδειας χρήσης δικαιωμάτων (</a:t>
            </a:r>
            <a:r>
              <a:rPr lang="el-GR" b="1" dirty="0" err="1"/>
              <a:t>licensing</a:t>
            </a:r>
            <a:r>
              <a:rPr lang="el-GR" b="1" dirty="0"/>
              <a:t>) έναντι </a:t>
            </a:r>
            <a:r>
              <a:rPr lang="el-GR" b="1" dirty="0" err="1"/>
              <a:t>royalties</a:t>
            </a:r>
            <a:r>
              <a:rPr lang="el-GR" b="1" dirty="0"/>
              <a:t>, (αποκλειστική ή μη) </a:t>
            </a:r>
            <a:r>
              <a:rPr lang="el-GR" b="0" dirty="0"/>
              <a:t>Σημαντικό</a:t>
            </a:r>
            <a:r>
              <a:rPr lang="el-GR" b="0" baseline="0" dirty="0"/>
              <a:t> στις περιπτώσεις αυτές είναι το χρονικό διάστημα για το οποίο εκχωρείται η τεχνογνωσία, η φερεγγυότητα της επιχείρησης και το τίμημα ανάλογα με το εάν η άδεια είναι αποκλειστική ή μη. Επίσης στην περίπτωση αυτή μπορεί να έχει προηγηθεί πατέντα ή όχι γεγονός το οποίο θα πρέπει να ληφθεί υπόψη στην αποτίμηση της τεχνογνωσίας.</a:t>
            </a:r>
          </a:p>
          <a:p>
            <a:r>
              <a:rPr lang="el-GR" b="1" dirty="0"/>
              <a:t>Ιδιωτικό ερευνητικό έργο  αξιοποίηση του αποτελέσματος μέσω της Επιτροπής Ερευνών (Έργο</a:t>
            </a:r>
            <a:r>
              <a:rPr lang="el-GR" b="1" baseline="0" dirty="0"/>
              <a:t> Ομπρέλα). </a:t>
            </a:r>
            <a:r>
              <a:rPr lang="el-GR" b="0" baseline="0" dirty="0"/>
              <a:t>Η περίπτωση του κ. </a:t>
            </a:r>
            <a:r>
              <a:rPr lang="el-GR" b="0" baseline="0" dirty="0" err="1"/>
              <a:t>Μπαμίδη</a:t>
            </a:r>
            <a:r>
              <a:rPr lang="el-GR" b="0" baseline="0" dirty="0"/>
              <a:t> </a:t>
            </a:r>
            <a:r>
              <a:rPr lang="en-US" b="0" baseline="0" dirty="0"/>
              <a:t>(</a:t>
            </a:r>
            <a:r>
              <a:rPr lang="el-GR" b="0" baseline="0" dirty="0"/>
              <a:t>ιατρική) για το </a:t>
            </a:r>
            <a:r>
              <a:rPr lang="en-US" b="0" baseline="0" dirty="0"/>
              <a:t>LLM Memories software </a:t>
            </a:r>
            <a:r>
              <a:rPr lang="el-GR" b="0" baseline="0" dirty="0"/>
              <a:t>για ανθρώπους με άνοια κλπ Μία πολυάσχολη ερευνητική ομάδα που δεν επιθυμούσε να ασχοληθεί αποκλειστικά με αυτό το έργο και δεν είχε την ωριμότητα για </a:t>
            </a:r>
            <a:r>
              <a:rPr lang="el-GR" b="0" baseline="0" dirty="0" err="1"/>
              <a:t>τεχνοβλαστό</a:t>
            </a:r>
            <a:r>
              <a:rPr lang="el-GR" b="0" baseline="0" dirty="0"/>
              <a:t>,.. Επιλέγουν τη λύση αυτή για να παρέχουν την τεχνογνωσία τους σε διάφορους φορείς μέσω του έργου, στο οποίο μπορεί να «κουμπώνουν επιμέρους συμβάσεις». Το ίδιο αποτέλεσμα όμως μπορεί να  έχουμε και με το  «άνοιγμα» διαφορετικών ερευνητικών έργων με ίδια αιτιολογία και διαφορετικό κάθε φορά αντισυμβαλλόμενο.</a:t>
            </a:r>
          </a:p>
          <a:p>
            <a:r>
              <a:rPr lang="el-GR" b="1" baseline="0" dirty="0"/>
              <a:t>Ίδρυση </a:t>
            </a:r>
            <a:r>
              <a:rPr lang="en-US" b="1" baseline="0" dirty="0"/>
              <a:t>Spin-off </a:t>
            </a:r>
            <a:r>
              <a:rPr lang="el-GR" b="0" baseline="0" dirty="0"/>
              <a:t>Δημιουργία νέου δηλαδή νομικού προσώπου το οποίο αναλαμβάνει την επιχειρηματική ανάπτυξη μίας τεχνογνωσίας του ΑΠΘ </a:t>
            </a:r>
            <a:endParaRPr lang="el-GR" b="0" dirty="0"/>
          </a:p>
          <a:p>
            <a:endParaRPr lang="el-GR" b="1" dirty="0"/>
          </a:p>
          <a:p>
            <a:endParaRPr lang="el-GR" dirty="0"/>
          </a:p>
          <a:p>
            <a:endParaRPr lang="el-GR" dirty="0"/>
          </a:p>
        </p:txBody>
      </p:sp>
      <p:sp>
        <p:nvSpPr>
          <p:cNvPr id="4" name="Θέση αριθμού διαφάνειας 3"/>
          <p:cNvSpPr>
            <a:spLocks noGrp="1"/>
          </p:cNvSpPr>
          <p:nvPr>
            <p:ph type="sldNum" sz="quarter" idx="10"/>
          </p:nvPr>
        </p:nvSpPr>
        <p:spPr/>
        <p:txBody>
          <a:bodyPr/>
          <a:lstStyle/>
          <a:p>
            <a:pPr>
              <a:defRPr/>
            </a:pPr>
            <a:fld id="{79803BEA-39E6-47D0-90E9-A190F4CEA55F}" type="slidenum">
              <a:rPr lang="el-GR" altLang="en-US" smtClean="0"/>
              <a:pPr>
                <a:defRPr/>
              </a:pPr>
              <a:t>12</a:t>
            </a:fld>
            <a:endParaRPr lang="el-GR" altLang="en-US"/>
          </a:p>
        </p:txBody>
      </p:sp>
    </p:spTree>
    <p:extLst>
      <p:ext uri="{BB962C8B-B14F-4D97-AF65-F5344CB8AC3E}">
        <p14:creationId xmlns:p14="http://schemas.microsoft.com/office/powerpoint/2010/main" val="2180386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79803BEA-39E6-47D0-90E9-A190F4CEA55F}" type="slidenum">
              <a:rPr lang="el-GR" altLang="en-US" smtClean="0"/>
              <a:pPr>
                <a:defRPr/>
              </a:pPr>
              <a:t>13</a:t>
            </a:fld>
            <a:endParaRPr lang="el-GR" altLang="en-US"/>
          </a:p>
        </p:txBody>
      </p:sp>
    </p:spTree>
    <p:extLst>
      <p:ext uri="{BB962C8B-B14F-4D97-AF65-F5344CB8AC3E}">
        <p14:creationId xmlns:p14="http://schemas.microsoft.com/office/powerpoint/2010/main" val="356240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79803BEA-39E6-47D0-90E9-A190F4CEA55F}" type="slidenum">
              <a:rPr lang="el-GR" altLang="en-US" smtClean="0"/>
              <a:pPr>
                <a:defRPr/>
              </a:pPr>
              <a:t>16</a:t>
            </a:fld>
            <a:endParaRPr lang="el-GR" altLang="en-US"/>
          </a:p>
        </p:txBody>
      </p:sp>
    </p:spTree>
    <p:extLst>
      <p:ext uri="{BB962C8B-B14F-4D97-AF65-F5344CB8AC3E}">
        <p14:creationId xmlns:p14="http://schemas.microsoft.com/office/powerpoint/2010/main" val="1845948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Θέση σημειώσεων 2">
            <a:extLst>
              <a:ext uri="{FF2B5EF4-FFF2-40B4-BE49-F238E27FC236}">
                <a16:creationId xmlns:a16="http://schemas.microsoft.com/office/drawing/2014/main" id="{445AAA2D-E301-49E3-9D69-72A5377C1533}"/>
              </a:ext>
            </a:extLst>
          </p:cNvPr>
          <p:cNvSpPr>
            <a:spLocks noGrp="1"/>
          </p:cNvSpPr>
          <p:nvPr>
            <p:ph type="body" idx="1"/>
          </p:nvPr>
        </p:nvSpPr>
        <p:spPr/>
        <p:txBody>
          <a:bodyPr>
            <a:normAutofit fontScale="62500" lnSpcReduction="20000"/>
          </a:bodyPr>
          <a:lstStyle/>
          <a:p>
            <a:pPr algn="just">
              <a:lnSpc>
                <a:spcPct val="115000"/>
              </a:lnSpc>
              <a:spcAft>
                <a:spcPts val="1200"/>
              </a:spcAft>
            </a:pPr>
            <a:r>
              <a:rPr lang="el-GR" sz="1800" dirty="0">
                <a:solidFill>
                  <a:srgbClr val="000000"/>
                </a:solidFill>
                <a:effectLst/>
                <a:latin typeface="Calibri" panose="020F0502020204030204" pitchFamily="34" charset="0"/>
                <a:ea typeface="Calibri" panose="020F0502020204030204" pitchFamily="34" charset="0"/>
              </a:rPr>
              <a:t>Το Γραφείο Μεταφοράς Τεχνολογίας έχει ως αντικείμενο την υλοποίηση της πολιτικής μεταφοράς τεχνολογίας του Ε.Λ.Κ.Ε. και την </a:t>
            </a:r>
            <a:r>
              <a:rPr lang="el-GR" sz="1800" dirty="0">
                <a:effectLst/>
                <a:latin typeface="Calibri" panose="020F0502020204030204" pitchFamily="34" charset="0"/>
                <a:ea typeface="Calibri" panose="020F0502020204030204" pitchFamily="34" charset="0"/>
              </a:rPr>
              <a:t>αξιοποίηση των αποτελεσμάτων της έρευνας στο Α.Π.Θ</a:t>
            </a:r>
            <a:r>
              <a:rPr lang="el-GR" sz="1800" i="1" dirty="0">
                <a:effectLst/>
                <a:latin typeface="Calibri" panose="020F0502020204030204" pitchFamily="34" charset="0"/>
                <a:ea typeface="Calibri" panose="020F0502020204030204" pitchFamily="34" charset="0"/>
              </a:rPr>
              <a:t>. (στο πλαίσιο της μακροπρόθεσμης στρατηγικής και αποστολής του δημόσιου ερευνητικού οργανισμού)</a:t>
            </a:r>
            <a:r>
              <a:rPr lang="el-GR" sz="1800" dirty="0">
                <a:effectLst/>
                <a:latin typeface="Calibri" panose="020F0502020204030204" pitchFamily="34" charset="0"/>
                <a:ea typeface="Calibri" panose="020F0502020204030204" pitchFamily="34" charset="0"/>
              </a:rPr>
              <a:t>, επ' </a:t>
            </a:r>
            <a:r>
              <a:rPr lang="el-GR" sz="1800" dirty="0" err="1">
                <a:effectLst/>
                <a:latin typeface="Calibri" panose="020F0502020204030204" pitchFamily="34" charset="0"/>
                <a:ea typeface="Calibri" panose="020F0502020204030204" pitchFamily="34" charset="0"/>
              </a:rPr>
              <a:t>ωφελεία</a:t>
            </a:r>
            <a:r>
              <a:rPr lang="el-GR" sz="1800" dirty="0">
                <a:effectLst/>
                <a:latin typeface="Calibri" panose="020F0502020204030204" pitchFamily="34" charset="0"/>
                <a:ea typeface="Calibri" panose="020F0502020204030204" pitchFamily="34" charset="0"/>
              </a:rPr>
              <a:t> του κοινωνικού συνόλου και της οικονομίας μέσω διαδικασιών που είναι συνεπείς με τις ακαδημαϊκές αρχές και τον κώδικα δεοντολογίας του Α.Π.Θ. Στο πλαίσιο αυτό, το Γραφείο Μεταφοράς Τεχνολογίας υποστηρίζει τις εξής δράσεις:</a:t>
            </a:r>
            <a:endParaRPr lang="el-GR" sz="1800" dirty="0">
              <a:effectLst/>
              <a:latin typeface="Arial" panose="020B0604020202020204" pitchFamily="34" charset="0"/>
              <a:ea typeface="Arial" panose="020B0604020202020204" pitchFamily="34" charset="0"/>
            </a:endParaRPr>
          </a:p>
          <a:p>
            <a:pPr marL="342900" lvl="0" indent="-342900" algn="just">
              <a:lnSpc>
                <a:spcPct val="115000"/>
              </a:lnSpc>
              <a:buFont typeface="+mj-lt"/>
              <a:buAutoNum type="arabicPeriod"/>
            </a:pPr>
            <a:r>
              <a:rPr lang="el-GR" sz="1800" u="none" strike="noStrike" dirty="0">
                <a:effectLst/>
                <a:latin typeface="Calibri" panose="020F0502020204030204" pitchFamily="34" charset="0"/>
                <a:ea typeface="Calibri" panose="020F0502020204030204" pitchFamily="34" charset="0"/>
              </a:rPr>
              <a:t>Συμβουλευτικές υπηρεσίες διαχείρισης και προστασίας των Δικαιωμάτων Διανοητικής Ιδιοκτησίας (ΔΔΙ) με σκοπό την επιχειρηματική ωρίμανση των ερευνητικών αποτελεσμάτων και την αναζήτηση πόρων για την τεχνολογική ωρίμανση και αξιοποίησή τους, </a:t>
            </a:r>
            <a:endParaRPr lang="el-GR" sz="1800" u="none" strike="noStrike" dirty="0">
              <a:effectLst/>
              <a:latin typeface="Arial" panose="020B0604020202020204" pitchFamily="34" charset="0"/>
              <a:ea typeface="Arial" panose="020B0604020202020204" pitchFamily="34" charset="0"/>
            </a:endParaRPr>
          </a:p>
          <a:p>
            <a:pPr marL="342900" lvl="0" indent="-342900" algn="just">
              <a:lnSpc>
                <a:spcPct val="115000"/>
              </a:lnSpc>
              <a:buFont typeface="+mj-lt"/>
              <a:buAutoNum type="arabicPeriod"/>
            </a:pPr>
            <a:r>
              <a:rPr lang="el-GR" sz="1800" u="none" strike="noStrike" dirty="0">
                <a:effectLst/>
                <a:latin typeface="Calibri" panose="020F0502020204030204" pitchFamily="34" charset="0"/>
                <a:ea typeface="Calibri" panose="020F0502020204030204" pitchFamily="34" charset="0"/>
              </a:rPr>
              <a:t>Καταγραφή και προβολή των ερευνητικών αποτελεσμάτων, </a:t>
            </a:r>
            <a:endParaRPr lang="el-GR" sz="1800" u="none" strike="noStrike" dirty="0">
              <a:effectLst/>
              <a:latin typeface="Arial" panose="020B0604020202020204" pitchFamily="34" charset="0"/>
              <a:ea typeface="Arial" panose="020B0604020202020204" pitchFamily="34" charset="0"/>
            </a:endParaRPr>
          </a:p>
          <a:p>
            <a:pPr marL="342900" lvl="0" indent="-342900" algn="just">
              <a:lnSpc>
                <a:spcPct val="115000"/>
              </a:lnSpc>
              <a:buFont typeface="+mj-lt"/>
              <a:buAutoNum type="arabicPeriod"/>
            </a:pPr>
            <a:r>
              <a:rPr lang="el-GR" sz="1800" u="none" strike="noStrike" dirty="0">
                <a:effectLst/>
                <a:latin typeface="Calibri" panose="020F0502020204030204" pitchFamily="34" charset="0"/>
                <a:ea typeface="Calibri" panose="020F0502020204030204" pitchFamily="34" charset="0"/>
              </a:rPr>
              <a:t>Συμβουλευτικές υπηρεσίες για τη δημιουργία εταιρειών τεχνοβλαστών (</a:t>
            </a:r>
            <a:r>
              <a:rPr lang="el-GR" sz="1800" u="none" strike="noStrike" dirty="0" err="1">
                <a:effectLst/>
                <a:latin typeface="Calibri" panose="020F0502020204030204" pitchFamily="34" charset="0"/>
                <a:ea typeface="Calibri" panose="020F0502020204030204" pitchFamily="34" charset="0"/>
              </a:rPr>
              <a:t>spin-off</a:t>
            </a:r>
            <a:r>
              <a:rPr lang="el-GR" sz="1800" u="none" strike="noStrike" dirty="0">
                <a:effectLst/>
                <a:latin typeface="Calibri" panose="020F0502020204030204" pitchFamily="34" charset="0"/>
                <a:ea typeface="Calibri" panose="020F0502020204030204" pitchFamily="34" charset="0"/>
              </a:rPr>
              <a:t>),</a:t>
            </a:r>
            <a:endParaRPr lang="el-GR" sz="1800" u="none" strike="noStrike" dirty="0">
              <a:effectLst/>
              <a:latin typeface="Arial" panose="020B0604020202020204" pitchFamily="34" charset="0"/>
              <a:ea typeface="Arial" panose="020B0604020202020204" pitchFamily="34" charset="0"/>
            </a:endParaRPr>
          </a:p>
          <a:p>
            <a:pPr marL="342900" lvl="0" indent="-342900" algn="just">
              <a:lnSpc>
                <a:spcPct val="115000"/>
              </a:lnSpc>
              <a:buFont typeface="+mj-lt"/>
              <a:buAutoNum type="arabicPeriod"/>
            </a:pPr>
            <a:r>
              <a:rPr lang="el-GR" sz="1800" u="none" strike="noStrike" dirty="0">
                <a:effectLst/>
                <a:latin typeface="Calibri" panose="020F0502020204030204" pitchFamily="34" charset="0"/>
                <a:ea typeface="Calibri" panose="020F0502020204030204" pitchFamily="34" charset="0"/>
              </a:rPr>
              <a:t>Επιχειρηματική καθοδήγηση των μελών ερευνητικών ομάδων, </a:t>
            </a:r>
            <a:endParaRPr lang="el-GR" sz="1800" u="none" strike="noStrike" dirty="0">
              <a:effectLst/>
              <a:latin typeface="Arial" panose="020B0604020202020204" pitchFamily="34" charset="0"/>
              <a:ea typeface="Arial" panose="020B0604020202020204" pitchFamily="34" charset="0"/>
            </a:endParaRPr>
          </a:p>
          <a:p>
            <a:pPr marL="342900" lvl="0" indent="-342900" algn="just">
              <a:lnSpc>
                <a:spcPct val="115000"/>
              </a:lnSpc>
              <a:buFont typeface="+mj-lt"/>
              <a:buAutoNum type="arabicPeriod"/>
            </a:pPr>
            <a:r>
              <a:rPr lang="el-GR" sz="1800" u="none" strike="noStrike" dirty="0">
                <a:effectLst/>
                <a:latin typeface="Calibri" panose="020F0502020204030204" pitchFamily="34" charset="0"/>
                <a:ea typeface="Calibri" panose="020F0502020204030204" pitchFamily="34" charset="0"/>
              </a:rPr>
              <a:t>Ευαισθητοποίηση και βελτίωση των βασικών δεξιοτήτων σε θέματα διανοητικής ιδιοκτησίας και μεταφοράς γνώσης μέσω διοργάνωσης σεμιναρίων, εργαστηρίων, συναντήσεων για την ενημέρωση, εκπαίδευση και επιμόρφωση της πανεπιστημιακής κοινότητας με άξονα την αξιοποίηση ερευνητικών αποτελεσμάτων, καινοτομία και επιχειρηματικότητα,</a:t>
            </a:r>
            <a:endParaRPr lang="el-GR" sz="1800" u="none" strike="noStrike" dirty="0">
              <a:effectLst/>
              <a:latin typeface="Arial" panose="020B0604020202020204" pitchFamily="34" charset="0"/>
              <a:ea typeface="Arial" panose="020B0604020202020204" pitchFamily="34" charset="0"/>
            </a:endParaRPr>
          </a:p>
          <a:p>
            <a:pPr marL="342900" lvl="0" indent="-342900" algn="just">
              <a:lnSpc>
                <a:spcPct val="115000"/>
              </a:lnSpc>
              <a:buFont typeface="+mj-lt"/>
              <a:buAutoNum type="arabicPeriod"/>
            </a:pPr>
            <a:r>
              <a:rPr lang="el-GR" sz="1800" u="none" strike="noStrike" dirty="0">
                <a:effectLst/>
                <a:latin typeface="Calibri" panose="020F0502020204030204" pitchFamily="34" charset="0"/>
                <a:ea typeface="Calibri" panose="020F0502020204030204" pitchFamily="34" charset="0"/>
              </a:rPr>
              <a:t>Δικτύωση και υποστήριξη συνεργασιών με επιχειρήσεις, ιδιωτικά και δημόσια ιδρύματα, για την ανάπτυξη βιομηχανικής έρευνας,</a:t>
            </a:r>
            <a:endParaRPr lang="el-GR" sz="1800" u="none" strike="noStrike" dirty="0">
              <a:effectLst/>
              <a:latin typeface="Arial" panose="020B0604020202020204" pitchFamily="34" charset="0"/>
              <a:ea typeface="Arial" panose="020B0604020202020204" pitchFamily="34" charset="0"/>
            </a:endParaRPr>
          </a:p>
          <a:p>
            <a:pPr marL="342900" lvl="0" indent="-342900" algn="just">
              <a:lnSpc>
                <a:spcPct val="115000"/>
              </a:lnSpc>
              <a:buFont typeface="+mj-lt"/>
              <a:buAutoNum type="arabicPeriod"/>
            </a:pPr>
            <a:r>
              <a:rPr lang="el-GR" sz="1800" u="none" strike="noStrike" dirty="0">
                <a:effectLst/>
                <a:latin typeface="Calibri" panose="020F0502020204030204" pitchFamily="34" charset="0"/>
                <a:ea typeface="Calibri" panose="020F0502020204030204" pitchFamily="34" charset="0"/>
              </a:rPr>
              <a:t>Συνεργασία με δημόσιους και ιδιωτικούς φορείς με σκοπό τη διερεύνηση των δυνατοτήτων αξιοποίησης ερευνητικών αποτελεσμάτων και μεταφοράς γνώσης.</a:t>
            </a:r>
            <a:endParaRPr lang="el-GR" sz="1800" u="none" strike="noStrike" dirty="0">
              <a:effectLst/>
              <a:latin typeface="Arial" panose="020B0604020202020204" pitchFamily="34" charset="0"/>
              <a:ea typeface="Arial" panose="020B0604020202020204" pitchFamily="34" charset="0"/>
            </a:endParaRPr>
          </a:p>
          <a:p>
            <a:pPr>
              <a:defRPr/>
            </a:pPr>
            <a:endParaRPr lang="el-GR" dirty="0"/>
          </a:p>
        </p:txBody>
      </p:sp>
      <p:sp>
        <p:nvSpPr>
          <p:cNvPr id="11268" name="Θέση αριθμού διαφάνειας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246564E-FC41-4CC8-B1A7-4A512DEBA69A}" type="slidenum">
              <a:rPr lang="el-GR" altLang="en-US"/>
              <a:pPr>
                <a:spcBef>
                  <a:spcPct val="0"/>
                </a:spcBef>
              </a:pPr>
              <a:t>2</a:t>
            </a:fld>
            <a:endParaRPr lang="el-G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Θέση σημειώσεων 2"/>
          <p:cNvSpPr>
            <a:spLocks noGrp="1"/>
          </p:cNvSpPr>
          <p:nvPr>
            <p:ph type="body" idx="1"/>
          </p:nvPr>
        </p:nvSpPr>
        <p:spPr/>
        <p:txBody>
          <a:bodyPr/>
          <a:lstStyle/>
          <a:p>
            <a:pPr marL="0" indent="0">
              <a:buFont typeface="Arial" panose="020B0604020202020204" pitchFamily="34" charset="0"/>
              <a:buNone/>
              <a:defRPr/>
            </a:pPr>
            <a:r>
              <a:rPr lang="el-GR" dirty="0"/>
              <a:t>Οι υπηρεσίες του</a:t>
            </a:r>
            <a:r>
              <a:rPr lang="el-GR" baseline="0" dirty="0"/>
              <a:t> ΤΤΟ προσφέρονται σε 3 κυρίως επίπεδα </a:t>
            </a:r>
          </a:p>
          <a:p>
            <a:pPr marL="0" indent="0">
              <a:buFont typeface="Arial" panose="020B0604020202020204" pitchFamily="34" charset="0"/>
              <a:buNone/>
              <a:defRPr/>
            </a:pPr>
            <a:r>
              <a:rPr lang="el-GR" b="1" baseline="0" dirty="0"/>
              <a:t>Α) Συμβουλευτική υποστήριξη προς τους ερευνητές: </a:t>
            </a:r>
            <a:r>
              <a:rPr lang="el-GR" baseline="0" dirty="0"/>
              <a:t>μέσα από επαναλαμβανόμενες συνεδρίες με τα μέλη ΔΕΠ και τους ερευνητές, που αφορούν στην </a:t>
            </a:r>
            <a:r>
              <a:rPr lang="el-GR" dirty="0"/>
              <a:t>εμπορευματοποίηση των </a:t>
            </a:r>
            <a:r>
              <a:rPr lang="el-GR" baseline="0" dirty="0"/>
              <a:t>ερευνητικών αποτελεσμάτων τους είτε στην κατοχύρωση της έρευνας με πατέντες, βιομηχανικά σχέδια κλπ είτε στη δημιουργία επιχειρήσεων </a:t>
            </a:r>
            <a:r>
              <a:rPr lang="el-GR" baseline="0" dirty="0" err="1"/>
              <a:t>τεχνοβλαστών</a:t>
            </a:r>
            <a:r>
              <a:rPr lang="el-GR" baseline="0" dirty="0"/>
              <a:t>. Αποτελεί την κυριότερη υπηρεσία του Γραφείου  </a:t>
            </a:r>
            <a:endParaRPr lang="el-GR" dirty="0"/>
          </a:p>
          <a:p>
            <a:pPr marL="0" indent="0">
              <a:buFont typeface="Arial" panose="020B0604020202020204" pitchFamily="34" charset="0"/>
              <a:buNone/>
              <a:defRPr/>
            </a:pPr>
            <a:endParaRPr lang="el-GR" b="1" dirty="0"/>
          </a:p>
          <a:p>
            <a:pPr marL="0" indent="0">
              <a:buFont typeface="Arial" panose="020B0604020202020204" pitchFamily="34" charset="0"/>
              <a:buNone/>
              <a:defRPr/>
            </a:pPr>
            <a:r>
              <a:rPr lang="el-GR" b="1" dirty="0"/>
              <a:t>Β) Άλλες</a:t>
            </a:r>
            <a:r>
              <a:rPr lang="el-GR" b="1" baseline="0" dirty="0"/>
              <a:t> υπηρεσίες προς μέλη ΔΕΠ και ερευνητές: </a:t>
            </a:r>
            <a:r>
              <a:rPr lang="el-GR" baseline="0" dirty="0"/>
              <a:t>όπως </a:t>
            </a:r>
            <a:r>
              <a:rPr lang="el-GR" b="1" baseline="0" dirty="0"/>
              <a:t>Καταγραφή και προβολή των ερευνητικών αποτελεσμάτων</a:t>
            </a:r>
            <a:r>
              <a:rPr lang="el-GR" baseline="0" dirty="0"/>
              <a:t>, πλήθος </a:t>
            </a:r>
            <a:r>
              <a:rPr lang="el-GR" b="1" baseline="0" dirty="0"/>
              <a:t>δράσεων ευαισθητοποίησης </a:t>
            </a:r>
            <a:r>
              <a:rPr lang="el-GR" baseline="0" dirty="0"/>
              <a:t>των ανθρώπων του ΑΠΘ προς την κατεύθυνση της αξιοποίησης της έρευνας τους, και γενικότερα κάθε είδους πληροφόρηση που συνδέεται με την εμπορική εκμετάλλευση της έρευνας (π.χ. συμμετοχή σε διαγωνισμούς, εύρεση συνεργατών, χρηματοδοτήσεις κλπ).</a:t>
            </a:r>
          </a:p>
          <a:p>
            <a:pPr marL="0" indent="0">
              <a:buFont typeface="Arial" panose="020B0604020202020204" pitchFamily="34" charset="0"/>
              <a:buNone/>
              <a:defRPr/>
            </a:pPr>
            <a:endParaRPr lang="el-GR" b="1" baseline="0" dirty="0"/>
          </a:p>
          <a:p>
            <a:pPr marL="0" indent="0">
              <a:buFont typeface="Arial" panose="020B0604020202020204" pitchFamily="34" charset="0"/>
              <a:buNone/>
              <a:defRPr/>
            </a:pPr>
            <a:r>
              <a:rPr lang="el-GR" b="1" baseline="0" dirty="0"/>
              <a:t>Γ) Υπηρεσίες προς τρίτους φορείς και επιχειρήσεις αναφορικά με την αξιοποίηση της έρευνας του ΑΠΘ</a:t>
            </a:r>
            <a:r>
              <a:rPr lang="el-GR" baseline="0" dirty="0"/>
              <a:t>: Οι υπηρεσίες αυτές αφορούν κυρίως </a:t>
            </a:r>
            <a:r>
              <a:rPr lang="el-GR" b="0" baseline="0" dirty="0"/>
              <a:t>σε δράσεις προβολής των ερευνητικών αποτελεσμάτων, δικτύωση των εργαστηρίων του ΑΠΘ με τις επιχειρήσεις, υποστήριξη των ερευνητών σε περιπτώσεις διαπραγματεύσεων με επιχειρήσεις για την έναρξη συνεργασιών κλπ</a:t>
            </a:r>
            <a:endParaRPr lang="el-GR" b="0" dirty="0"/>
          </a:p>
        </p:txBody>
      </p:sp>
      <p:sp>
        <p:nvSpPr>
          <p:cNvPr id="4" name="Θέση αριθμού διαφάνειας 3"/>
          <p:cNvSpPr>
            <a:spLocks noGrp="1"/>
          </p:cNvSpPr>
          <p:nvPr>
            <p:ph type="sldNum" sz="quarter" idx="5"/>
          </p:nvPr>
        </p:nvSpPr>
        <p:spPr/>
        <p:txBody>
          <a:bodyPr/>
          <a:lstStyle/>
          <a:p>
            <a:pPr>
              <a:defRPr/>
            </a:pPr>
            <a:fld id="{65D03A96-5B6C-41F1-BE4F-0934404CA338}" type="slidenum">
              <a:rPr lang="el-GR" altLang="en-US" smtClean="0"/>
              <a:pPr>
                <a:defRPr/>
              </a:pPr>
              <a:t>3</a:t>
            </a:fld>
            <a:endParaRPr lang="el-GR"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Θέση εικόνας διαφάνειας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Θέση σημειώσεων 2">
            <a:extLst>
              <a:ext uri="{FF2B5EF4-FFF2-40B4-BE49-F238E27FC236}">
                <a16:creationId xmlns:a16="http://schemas.microsoft.com/office/drawing/2014/main" id="{692238E5-EAAF-42A1-B1C4-1A0592DDB4DA}"/>
              </a:ext>
            </a:extLst>
          </p:cNvPr>
          <p:cNvSpPr>
            <a:spLocks noGrp="1"/>
          </p:cNvSpPr>
          <p:nvPr>
            <p:ph type="body" idx="1"/>
          </p:nvPr>
        </p:nvSpPr>
        <p:spPr/>
        <p:txBody>
          <a:bodyPr>
            <a:normAutofit/>
          </a:bodyPr>
          <a:lstStyle/>
          <a:p>
            <a:pPr marL="0" indent="0">
              <a:buFont typeface="+mj-lt"/>
              <a:buNone/>
              <a:defRPr/>
            </a:pPr>
            <a:endParaRPr lang="en-US" dirty="0"/>
          </a:p>
        </p:txBody>
      </p:sp>
      <p:sp>
        <p:nvSpPr>
          <p:cNvPr id="21508" name="Θέση αριθμού διαφάνειας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0181821-B5E0-471E-908F-5A08467C0647}" type="slidenum">
              <a:rPr lang="el-GR" altLang="en-US"/>
              <a:pPr>
                <a:spcBef>
                  <a:spcPct val="0"/>
                </a:spcBef>
              </a:pPr>
              <a:t>4</a:t>
            </a:fld>
            <a:endParaRPr lang="el-G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380CE0A7-4376-4C5B-ADD4-C35D6A696B1F}" type="slidenum">
              <a:rPr lang="el-GR" altLang="en-US" smtClean="0"/>
              <a:pPr/>
              <a:t>6</a:t>
            </a:fld>
            <a:endParaRPr lang="el-GR" altLang="en-US"/>
          </a:p>
        </p:txBody>
      </p:sp>
    </p:spTree>
    <p:extLst>
      <p:ext uri="{BB962C8B-B14F-4D97-AF65-F5344CB8AC3E}">
        <p14:creationId xmlns:p14="http://schemas.microsoft.com/office/powerpoint/2010/main" val="1110274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79803BEA-39E6-47D0-90E9-A190F4CEA55F}" type="slidenum">
              <a:rPr lang="el-GR" altLang="en-US" smtClean="0"/>
              <a:pPr>
                <a:defRPr/>
              </a:pPr>
              <a:t>8</a:t>
            </a:fld>
            <a:endParaRPr lang="el-GR" altLang="en-US"/>
          </a:p>
        </p:txBody>
      </p:sp>
    </p:spTree>
    <p:extLst>
      <p:ext uri="{BB962C8B-B14F-4D97-AF65-F5344CB8AC3E}">
        <p14:creationId xmlns:p14="http://schemas.microsoft.com/office/powerpoint/2010/main" val="2649930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lvl="0" indent="0">
              <a:buNone/>
            </a:pPr>
            <a:r>
              <a:rPr lang="el-GR" sz="1200" b="1" dirty="0"/>
              <a:t>Συμβουλευτική υποστήριξη προς τις/τους Επιστημονικά Υπεύθυνες/ους για τη δημιουργία και περιγραφή σχεδίου αξιοποίησης των ερευνητικών αποτελεσμάτων</a:t>
            </a:r>
            <a:r>
              <a:rPr lang="el-GR" sz="1200" dirty="0"/>
              <a:t> </a:t>
            </a:r>
          </a:p>
          <a:p>
            <a:pPr marL="0" lvl="0" indent="0">
              <a:buNone/>
            </a:pPr>
            <a:r>
              <a:rPr lang="el-GR" sz="1200" dirty="0"/>
              <a:t>κατά την προετοιμασία και συγγραφή προτάσεων που υποβάλλονται στο πλαίσιο εθνικών, ευρωπαϊκών ή διεθνών προγραμμάτων χρηματοδότησης, όπως </a:t>
            </a:r>
            <a:r>
              <a:rPr lang="en-US" sz="1200" dirty="0"/>
              <a:t>Horizon</a:t>
            </a:r>
            <a:r>
              <a:rPr lang="el-GR" sz="1200" dirty="0"/>
              <a:t> 2020, ΕΛΙΔΕΚ, ΕΣΠΑ 2014-2020 και άλλα. Ενδεικτικά αναφέρονται προσκλήσεις που προσφέρονται για συνεργασία με το Γραφείο Μεταφοράς Τεχνολογίας λόγω ειδικής στόχευσης:  Επενδυτικά Σχέδια Καινοτομίας – Ε.Π. Περιφέρειας Κεντρικής Μακεδονίας, «Ερευνώ-Δημιουργώ-</a:t>
            </a:r>
            <a:r>
              <a:rPr lang="el-GR" sz="1200" dirty="0" err="1"/>
              <a:t>Καινοτομ</a:t>
            </a:r>
            <a:r>
              <a:rPr lang="el-GR" sz="1200" dirty="0"/>
              <a:t>ώ» - Ε.Π. Ανταγωνιστικότητα, Επιχειρηματικότητα, Καινοτομία, Κουπόνια Καινοτομίας</a:t>
            </a:r>
          </a:p>
          <a:p>
            <a:endParaRPr lang="el-GR" dirty="0"/>
          </a:p>
        </p:txBody>
      </p:sp>
      <p:sp>
        <p:nvSpPr>
          <p:cNvPr id="4" name="Θέση αριθμού διαφάνειας 3"/>
          <p:cNvSpPr>
            <a:spLocks noGrp="1"/>
          </p:cNvSpPr>
          <p:nvPr>
            <p:ph type="sldNum" sz="quarter" idx="10"/>
          </p:nvPr>
        </p:nvSpPr>
        <p:spPr/>
        <p:txBody>
          <a:bodyPr/>
          <a:lstStyle/>
          <a:p>
            <a:pPr>
              <a:defRPr/>
            </a:pPr>
            <a:fld id="{79803BEA-39E6-47D0-90E9-A190F4CEA55F}" type="slidenum">
              <a:rPr lang="el-GR" altLang="en-US" smtClean="0"/>
              <a:pPr>
                <a:defRPr/>
              </a:pPr>
              <a:t>9</a:t>
            </a:fld>
            <a:endParaRPr lang="el-GR" altLang="en-US"/>
          </a:p>
        </p:txBody>
      </p:sp>
    </p:spTree>
    <p:extLst>
      <p:ext uri="{BB962C8B-B14F-4D97-AF65-F5344CB8AC3E}">
        <p14:creationId xmlns:p14="http://schemas.microsoft.com/office/powerpoint/2010/main" val="89954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lvl="0"/>
            <a:r>
              <a:rPr lang="el-GR" sz="1200" b="1" dirty="0"/>
              <a:t>Δυνατότητα συμμετοχής των στελεχών του Γραφείου Μεταφοράς Τεχνολογίας σε επιτροπές αξιοποίησης πνευματικής ιδιοκτησίας και ερευνητικών αποτελεσμάτων </a:t>
            </a:r>
          </a:p>
          <a:p>
            <a:pPr lvl="0"/>
            <a:r>
              <a:rPr lang="el-GR" sz="1200" dirty="0"/>
              <a:t>έργων που χρηματοδοτούνται  στο πλαίσιο χρηματοδοτούμενων εθνικών, ευρωπαϊκών ή διεθνών προγραμμάτων χρηματοδότησης. Ενδεικτικά αναφέρονται </a:t>
            </a:r>
            <a:r>
              <a:rPr lang="en-US" sz="1200" dirty="0"/>
              <a:t>IP Management/Exploitation of Research Results/Commercialization Committees </a:t>
            </a:r>
            <a:r>
              <a:rPr lang="el-GR" sz="1200" dirty="0"/>
              <a:t>στο πλαίσιο των έργων </a:t>
            </a:r>
            <a:r>
              <a:rPr lang="en-US" sz="1200" dirty="0"/>
              <a:t>Horizon 2020. </a:t>
            </a:r>
            <a:endParaRPr lang="el-GR" sz="120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l-GR"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l-GR" sz="1200" kern="1200" dirty="0">
                <a:solidFill>
                  <a:schemeClr val="tx1"/>
                </a:solidFill>
                <a:effectLst/>
                <a:latin typeface="+mn-lt"/>
                <a:ea typeface="+mn-ea"/>
                <a:cs typeface="+mn-cs"/>
              </a:rPr>
              <a:t>Στόχος είναι να υποστηριχθούν οι καθηγήτριες/τες, οι ερευνήτριες/τες του ΑΠΘ που διαχειρίζονται τα έργα α) σε θέματα δικαιωμάτων πνευματικής ιδιοκτησίας σε </a:t>
            </a:r>
            <a:r>
              <a:rPr lang="el-GR" sz="1200" kern="1200" dirty="0" err="1">
                <a:solidFill>
                  <a:schemeClr val="tx1"/>
                </a:solidFill>
                <a:effectLst/>
                <a:latin typeface="+mn-lt"/>
                <a:ea typeface="+mn-ea"/>
                <a:cs typeface="+mn-cs"/>
              </a:rPr>
              <a:t>πολυεταιρικές</a:t>
            </a:r>
            <a:r>
              <a:rPr lang="el-GR" sz="1200" kern="1200" dirty="0">
                <a:solidFill>
                  <a:schemeClr val="tx1"/>
                </a:solidFill>
                <a:effectLst/>
                <a:latin typeface="+mn-lt"/>
                <a:ea typeface="+mn-ea"/>
                <a:cs typeface="+mn-cs"/>
              </a:rPr>
              <a:t> κοινοπραξίες, β) στις πρώιμες και ώριμες συζητήσεις των εταίρων περί αξιοποίησης των αποτελεσμάτων της έρευνας κατά τη διάρκεια υλοποίησης των έργων, γ) στη δημιουργία και το σχεδιασμό ενδεχόμενου πλάνου δυνητικής εμπορικής εκμετάλλευσης των παραδοτέων των έργων, δ) στη διερεύνηση σκοπιμότητας ίδρυσης εταιρείας </a:t>
            </a:r>
            <a:r>
              <a:rPr lang="el-GR" sz="1200" kern="1200" dirty="0" err="1">
                <a:solidFill>
                  <a:schemeClr val="tx1"/>
                </a:solidFill>
                <a:effectLst/>
                <a:latin typeface="+mn-lt"/>
                <a:ea typeface="+mn-ea"/>
                <a:cs typeface="+mn-cs"/>
              </a:rPr>
              <a:t>τεχνοβλαστού</a:t>
            </a:r>
            <a:r>
              <a:rPr lang="el-GR"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spin</a:t>
            </a:r>
            <a:r>
              <a:rPr lang="el-GR"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off</a:t>
            </a:r>
            <a:r>
              <a:rPr lang="el-GR" sz="1200" kern="1200" dirty="0">
                <a:solidFill>
                  <a:schemeClr val="tx1"/>
                </a:solidFill>
                <a:effectLst/>
                <a:latin typeface="+mn-lt"/>
                <a:ea typeface="+mn-ea"/>
                <a:cs typeface="+mn-cs"/>
              </a:rPr>
              <a:t>).</a:t>
            </a:r>
          </a:p>
          <a:p>
            <a:endParaRPr lang="el-GR" dirty="0"/>
          </a:p>
        </p:txBody>
      </p:sp>
      <p:sp>
        <p:nvSpPr>
          <p:cNvPr id="4" name="Θέση αριθμού διαφάνειας 3"/>
          <p:cNvSpPr>
            <a:spLocks noGrp="1"/>
          </p:cNvSpPr>
          <p:nvPr>
            <p:ph type="sldNum" sz="quarter" idx="10"/>
          </p:nvPr>
        </p:nvSpPr>
        <p:spPr/>
        <p:txBody>
          <a:bodyPr/>
          <a:lstStyle/>
          <a:p>
            <a:pPr>
              <a:defRPr/>
            </a:pPr>
            <a:fld id="{79803BEA-39E6-47D0-90E9-A190F4CEA55F}" type="slidenum">
              <a:rPr lang="el-GR" altLang="en-US" smtClean="0"/>
              <a:pPr>
                <a:defRPr/>
              </a:pPr>
              <a:t>10</a:t>
            </a:fld>
            <a:endParaRPr lang="el-GR" altLang="en-US"/>
          </a:p>
        </p:txBody>
      </p:sp>
    </p:spTree>
    <p:extLst>
      <p:ext uri="{BB962C8B-B14F-4D97-AF65-F5344CB8AC3E}">
        <p14:creationId xmlns:p14="http://schemas.microsoft.com/office/powerpoint/2010/main" val="1655586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lvl="0" indent="0">
              <a:buNone/>
            </a:pPr>
            <a:r>
              <a:rPr lang="el-GR" sz="1200" b="1" dirty="0">
                <a:solidFill>
                  <a:srgbClr val="B00000"/>
                </a:solidFill>
              </a:rPr>
              <a:t>Δυνατότητα συμμετοχής των στελεχών του Γραφείου Μεταφοράς Τεχνολογίας σε επιτροπές αξιοποίησης πνευματικής ιδιοκτησίας και ερευνητικών αποτελεσμάτων </a:t>
            </a:r>
          </a:p>
          <a:p>
            <a:pPr marL="0" lvl="0" indent="0">
              <a:buNone/>
            </a:pPr>
            <a:r>
              <a:rPr lang="el-GR" sz="1200" dirty="0"/>
              <a:t>έργων που χρηματοδοτούνται  στο πλαίσιο χρηματοδοτούμενων εθνικών, ευρωπαϊκών ή διεθνών προγραμμάτων χρηματοδότησης. (Ενδεικτικά </a:t>
            </a:r>
            <a:r>
              <a:rPr lang="en-US" sz="1200" dirty="0"/>
              <a:t>IP Management/Exploitation</a:t>
            </a:r>
            <a:r>
              <a:rPr lang="el-GR" sz="1200" dirty="0"/>
              <a:t> </a:t>
            </a:r>
            <a:r>
              <a:rPr lang="en-US" sz="1200" dirty="0"/>
              <a:t>of Research Results/Commercialization Committees </a:t>
            </a:r>
            <a:r>
              <a:rPr lang="el-GR" sz="1200" dirty="0"/>
              <a:t>στο πλαίσιο των έργων </a:t>
            </a:r>
            <a:r>
              <a:rPr lang="en-US" sz="1200" dirty="0"/>
              <a:t>Horizon 2020</a:t>
            </a:r>
            <a:r>
              <a:rPr lang="el-GR" sz="1200" dirty="0"/>
              <a:t>)</a:t>
            </a:r>
            <a:r>
              <a:rPr lang="en-US" sz="1200" dirty="0"/>
              <a:t> </a:t>
            </a:r>
            <a:endParaRPr lang="el-GR" sz="120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l-GR" sz="1200" kern="1200" dirty="0">
                <a:solidFill>
                  <a:schemeClr val="tx1"/>
                </a:solidFill>
                <a:effectLst/>
                <a:latin typeface="+mn-lt"/>
                <a:ea typeface="+mn-ea"/>
                <a:cs typeface="+mn-cs"/>
              </a:rPr>
              <a:t>Στόχος είναι να υποστηριχθούν οι καθηγήτριες/τες, οι ερευνήτριες/τες του ΑΠΘ που διαχειρίζονται τα έργα α) σε θέματα δικαιωμάτων πνευματικής ιδιοκτησίας σε </a:t>
            </a:r>
            <a:r>
              <a:rPr lang="el-GR" sz="1200" kern="1200" dirty="0" err="1">
                <a:solidFill>
                  <a:schemeClr val="tx1"/>
                </a:solidFill>
                <a:effectLst/>
                <a:latin typeface="+mn-lt"/>
                <a:ea typeface="+mn-ea"/>
                <a:cs typeface="+mn-cs"/>
              </a:rPr>
              <a:t>πολυεταιρικές</a:t>
            </a:r>
            <a:r>
              <a:rPr lang="el-GR" sz="1200" kern="1200" dirty="0">
                <a:solidFill>
                  <a:schemeClr val="tx1"/>
                </a:solidFill>
                <a:effectLst/>
                <a:latin typeface="+mn-lt"/>
                <a:ea typeface="+mn-ea"/>
                <a:cs typeface="+mn-cs"/>
              </a:rPr>
              <a:t> κοινοπραξίες, β) στις πρώιμες και ώριμες συζητήσεις των εταίρων περί αξιοποίησης των αποτελεσμάτων της έρευνας κατά τη διάρκεια υλοποίησης των έργων, γ) στη δημιουργία και το σχεδιασμό ενδεχόμενου πλάνου δυνητικής εμπορικής εκμετάλλευσης των παραδοτέων των έργων, δ) στη διερεύνηση σκοπιμότητας ίδρυσης εταιρείας </a:t>
            </a:r>
            <a:r>
              <a:rPr lang="el-GR" sz="1200" kern="1200" dirty="0" err="1">
                <a:solidFill>
                  <a:schemeClr val="tx1"/>
                </a:solidFill>
                <a:effectLst/>
                <a:latin typeface="+mn-lt"/>
                <a:ea typeface="+mn-ea"/>
                <a:cs typeface="+mn-cs"/>
              </a:rPr>
              <a:t>τεχνοβλαστού</a:t>
            </a:r>
            <a:r>
              <a:rPr lang="el-GR"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spin</a:t>
            </a:r>
            <a:r>
              <a:rPr lang="el-GR"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off</a:t>
            </a:r>
            <a:r>
              <a:rPr lang="el-GR"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l-GR" sz="1200" kern="1200" dirty="0">
                <a:solidFill>
                  <a:schemeClr val="tx1"/>
                </a:solidFill>
                <a:effectLst/>
                <a:latin typeface="+mn-lt"/>
                <a:ea typeface="+mn-ea"/>
                <a:cs typeface="+mn-cs"/>
              </a:rPr>
              <a:t>Ήδη</a:t>
            </a:r>
            <a:r>
              <a:rPr lang="el-GR" sz="1200" kern="1200" baseline="0" dirty="0">
                <a:solidFill>
                  <a:schemeClr val="tx1"/>
                </a:solidFill>
                <a:effectLst/>
                <a:latin typeface="+mn-lt"/>
                <a:ea typeface="+mn-ea"/>
                <a:cs typeface="+mn-cs"/>
              </a:rPr>
              <a:t> έχουν δηλωθεί στελέχη σε 2 </a:t>
            </a:r>
            <a:r>
              <a:rPr lang="en-US" sz="1200" kern="1200" baseline="0" dirty="0">
                <a:solidFill>
                  <a:schemeClr val="tx1"/>
                </a:solidFill>
                <a:effectLst/>
                <a:latin typeface="+mn-lt"/>
                <a:ea typeface="+mn-ea"/>
                <a:cs typeface="+mn-cs"/>
              </a:rPr>
              <a:t>Horizon </a:t>
            </a:r>
            <a:r>
              <a:rPr lang="el-GR" sz="1200" kern="1200" baseline="0" dirty="0">
                <a:solidFill>
                  <a:schemeClr val="tx1"/>
                </a:solidFill>
                <a:effectLst/>
                <a:latin typeface="+mn-lt"/>
                <a:ea typeface="+mn-ea"/>
                <a:cs typeface="+mn-cs"/>
              </a:rPr>
              <a:t>που ξεκινούν τώρα.</a:t>
            </a:r>
          </a:p>
          <a:p>
            <a:r>
              <a:rPr lang="el-GR" dirty="0"/>
              <a:t>180 </a:t>
            </a:r>
            <a:r>
              <a:rPr lang="en-US" dirty="0"/>
              <a:t>H2020</a:t>
            </a:r>
          </a:p>
          <a:p>
            <a:r>
              <a:rPr lang="el-GR" dirty="0"/>
              <a:t>Δημιουργήσαμε </a:t>
            </a:r>
            <a:r>
              <a:rPr lang="el-GR" dirty="0" err="1"/>
              <a:t>τεχνοβλαστό</a:t>
            </a:r>
            <a:r>
              <a:rPr lang="el-GR" dirty="0"/>
              <a:t> </a:t>
            </a:r>
            <a:r>
              <a:rPr lang="en-US" dirty="0"/>
              <a:t>CAPTAIN COACH </a:t>
            </a:r>
            <a:r>
              <a:rPr lang="en-GB" dirty="0"/>
              <a:t>(business plan </a:t>
            </a:r>
            <a:r>
              <a:rPr lang="el-GR" dirty="0"/>
              <a:t>παραδοτέο)</a:t>
            </a:r>
          </a:p>
          <a:p>
            <a:endParaRPr lang="el-GR"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l-GR" sz="1200" kern="1200" baseline="0" dirty="0">
                <a:solidFill>
                  <a:schemeClr val="tx1"/>
                </a:solidFill>
                <a:effectLst/>
                <a:latin typeface="+mn-lt"/>
                <a:ea typeface="+mn-ea"/>
                <a:cs typeface="+mn-cs"/>
              </a:rPr>
              <a:t>+ συζητούμε για τη σύσταση μιας </a:t>
            </a:r>
            <a:r>
              <a:rPr lang="el-GR" sz="1200" kern="1200" baseline="0" dirty="0" err="1">
                <a:solidFill>
                  <a:schemeClr val="tx1"/>
                </a:solidFill>
                <a:effectLst/>
                <a:latin typeface="+mn-lt"/>
                <a:ea typeface="+mn-ea"/>
                <a:cs typeface="+mn-cs"/>
              </a:rPr>
              <a:t>πολυεταιρικής</a:t>
            </a:r>
            <a:r>
              <a:rPr lang="el-GR" sz="1200" kern="1200" baseline="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spin-off </a:t>
            </a:r>
            <a:r>
              <a:rPr lang="el-GR" sz="1200" kern="1200" baseline="0" dirty="0">
                <a:solidFill>
                  <a:schemeClr val="tx1"/>
                </a:solidFill>
                <a:effectLst/>
                <a:latin typeface="+mn-lt"/>
                <a:ea typeface="+mn-ea"/>
                <a:cs typeface="+mn-cs"/>
              </a:rPr>
              <a:t>στο πλαίσιο ενός </a:t>
            </a:r>
            <a:r>
              <a:rPr lang="en-US" sz="1200" kern="1200" baseline="0" dirty="0">
                <a:solidFill>
                  <a:schemeClr val="tx1"/>
                </a:solidFill>
                <a:effectLst/>
                <a:latin typeface="+mn-lt"/>
                <a:ea typeface="+mn-ea"/>
                <a:cs typeface="+mn-cs"/>
              </a:rPr>
              <a:t>H2020 </a:t>
            </a:r>
            <a:r>
              <a:rPr lang="el-GR" sz="1200" kern="1200" baseline="0" dirty="0">
                <a:solidFill>
                  <a:schemeClr val="tx1"/>
                </a:solidFill>
                <a:effectLst/>
                <a:latin typeface="+mn-lt"/>
                <a:ea typeface="+mn-ea"/>
                <a:cs typeface="+mn-cs"/>
              </a:rPr>
              <a:t>από το Τμήμα Βιολογίας στο οποίο συμμετέχουμε ως συνεργαζόμενος φορέας και ενός που ξεκινάει από την ίδια ερευνητική ομάδα στο οποίο είμαστε </a:t>
            </a:r>
            <a:r>
              <a:rPr lang="en-US" sz="1200" kern="1200" baseline="0" dirty="0">
                <a:solidFill>
                  <a:schemeClr val="tx1"/>
                </a:solidFill>
                <a:effectLst/>
                <a:latin typeface="+mn-lt"/>
                <a:ea typeface="+mn-ea"/>
                <a:cs typeface="+mn-cs"/>
              </a:rPr>
              <a:t>leaders. </a:t>
            </a:r>
            <a:endParaRPr lang="el-GR" sz="1200" kern="1200" dirty="0">
              <a:solidFill>
                <a:schemeClr val="tx1"/>
              </a:solidFill>
              <a:effectLst/>
              <a:latin typeface="+mn-lt"/>
              <a:ea typeface="+mn-ea"/>
              <a:cs typeface="+mn-cs"/>
            </a:endParaRPr>
          </a:p>
          <a:p>
            <a:endParaRPr lang="el-GR" dirty="0"/>
          </a:p>
        </p:txBody>
      </p:sp>
      <p:sp>
        <p:nvSpPr>
          <p:cNvPr id="4" name="Θέση αριθμού διαφάνειας 3"/>
          <p:cNvSpPr>
            <a:spLocks noGrp="1"/>
          </p:cNvSpPr>
          <p:nvPr>
            <p:ph type="sldNum" sz="quarter" idx="10"/>
          </p:nvPr>
        </p:nvSpPr>
        <p:spPr/>
        <p:txBody>
          <a:bodyPr/>
          <a:lstStyle/>
          <a:p>
            <a:pPr>
              <a:defRPr/>
            </a:pPr>
            <a:fld id="{79803BEA-39E6-47D0-90E9-A190F4CEA55F}" type="slidenum">
              <a:rPr lang="el-GR" altLang="en-US" smtClean="0"/>
              <a:pPr>
                <a:defRPr/>
              </a:pPr>
              <a:t>11</a:t>
            </a:fld>
            <a:endParaRPr lang="el-GR" altLang="en-US"/>
          </a:p>
        </p:txBody>
      </p:sp>
    </p:spTree>
    <p:extLst>
      <p:ext uri="{BB962C8B-B14F-4D97-AF65-F5344CB8AC3E}">
        <p14:creationId xmlns:p14="http://schemas.microsoft.com/office/powerpoint/2010/main" val="1655586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DE64262E-17FF-4B53-9544-5BAF85B446E6}"/>
              </a:ext>
            </a:extLst>
          </p:cNvPr>
          <p:cNvSpPr>
            <a:spLocks noGrp="1"/>
          </p:cNvSpPr>
          <p:nvPr>
            <p:ph type="dt" sz="half" idx="10"/>
          </p:nvPr>
        </p:nvSpPr>
        <p:spPr/>
        <p:txBody>
          <a:bodyPr/>
          <a:lstStyle>
            <a:lvl1pPr>
              <a:defRPr/>
            </a:lvl1pPr>
          </a:lstStyle>
          <a:p>
            <a:pPr>
              <a:defRPr/>
            </a:pPr>
            <a:fld id="{87C3F745-0233-4B59-9096-177F10B9550C}" type="datetime1">
              <a:rPr lang="el-GR" smtClean="0"/>
              <a:t>1/2/2022</a:t>
            </a:fld>
            <a:endParaRPr lang="el-GR"/>
          </a:p>
        </p:txBody>
      </p:sp>
      <p:sp>
        <p:nvSpPr>
          <p:cNvPr id="5" name="Footer Placeholder 4">
            <a:extLst>
              <a:ext uri="{FF2B5EF4-FFF2-40B4-BE49-F238E27FC236}">
                <a16:creationId xmlns:a16="http://schemas.microsoft.com/office/drawing/2014/main" id="{A06E8F6D-B765-4B55-B9E9-9DE22A6DEC1B}"/>
              </a:ext>
            </a:extLst>
          </p:cNvPr>
          <p:cNvSpPr>
            <a:spLocks noGrp="1"/>
          </p:cNvSpPr>
          <p:nvPr>
            <p:ph type="ftr" sz="quarter" idx="11"/>
          </p:nvPr>
        </p:nvSpPr>
        <p:spPr/>
        <p:txBody>
          <a:bodyPr/>
          <a:lstStyle>
            <a:lvl1pPr>
              <a:defRPr/>
            </a:lvl1pPr>
          </a:lstStyle>
          <a:p>
            <a:pPr>
              <a:defRPr/>
            </a:pPr>
            <a:r>
              <a:rPr lang="el-GR"/>
              <a:t>Γραφείο Μεταφοράς Τεχνολογίας ΑΠΘ, Παρασκευή 22 Οκτωβρίου 2021</a:t>
            </a:r>
          </a:p>
        </p:txBody>
      </p:sp>
      <p:sp>
        <p:nvSpPr>
          <p:cNvPr id="6" name="Slide Number Placeholder 5">
            <a:extLst>
              <a:ext uri="{FF2B5EF4-FFF2-40B4-BE49-F238E27FC236}">
                <a16:creationId xmlns:a16="http://schemas.microsoft.com/office/drawing/2014/main" id="{54B760FB-0792-4254-AF94-61F4E9334EF9}"/>
              </a:ext>
            </a:extLst>
          </p:cNvPr>
          <p:cNvSpPr>
            <a:spLocks noGrp="1"/>
          </p:cNvSpPr>
          <p:nvPr>
            <p:ph type="sldNum" sz="quarter" idx="12"/>
          </p:nvPr>
        </p:nvSpPr>
        <p:spPr/>
        <p:txBody>
          <a:bodyPr/>
          <a:lstStyle>
            <a:lvl1pPr>
              <a:defRPr/>
            </a:lvl1pPr>
          </a:lstStyle>
          <a:p>
            <a:pPr>
              <a:defRPr/>
            </a:pPr>
            <a:fld id="{BAF37997-DAE7-4FE6-84C3-1EB6537BC585}" type="slidenum">
              <a:rPr lang="el-GR" altLang="en-US"/>
              <a:pPr>
                <a:defRPr/>
              </a:pPr>
              <a:t>‹#›</a:t>
            </a:fld>
            <a:endParaRPr lang="el-GR" altLang="en-US"/>
          </a:p>
        </p:txBody>
      </p:sp>
    </p:spTree>
    <p:extLst>
      <p:ext uri="{BB962C8B-B14F-4D97-AF65-F5344CB8AC3E}">
        <p14:creationId xmlns:p14="http://schemas.microsoft.com/office/powerpoint/2010/main" val="3231780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DE64262E-17FF-4B53-9544-5BAF85B446E6}"/>
              </a:ext>
            </a:extLst>
          </p:cNvPr>
          <p:cNvSpPr>
            <a:spLocks noGrp="1"/>
          </p:cNvSpPr>
          <p:nvPr>
            <p:ph type="dt" sz="half" idx="10"/>
          </p:nvPr>
        </p:nvSpPr>
        <p:spPr/>
        <p:txBody>
          <a:bodyPr/>
          <a:lstStyle>
            <a:lvl1pPr>
              <a:defRPr/>
            </a:lvl1pPr>
          </a:lstStyle>
          <a:p>
            <a:pPr>
              <a:defRPr/>
            </a:pPr>
            <a:fld id="{50DF5DD5-4099-4639-8A99-8ADBA63613C2}" type="datetime1">
              <a:rPr lang="el-GR" smtClean="0"/>
              <a:t>1/2/2022</a:t>
            </a:fld>
            <a:endParaRPr lang="el-GR"/>
          </a:p>
        </p:txBody>
      </p:sp>
      <p:sp>
        <p:nvSpPr>
          <p:cNvPr id="5" name="Footer Placeholder 4">
            <a:extLst>
              <a:ext uri="{FF2B5EF4-FFF2-40B4-BE49-F238E27FC236}">
                <a16:creationId xmlns:a16="http://schemas.microsoft.com/office/drawing/2014/main" id="{A06E8F6D-B765-4B55-B9E9-9DE22A6DEC1B}"/>
              </a:ext>
            </a:extLst>
          </p:cNvPr>
          <p:cNvSpPr>
            <a:spLocks noGrp="1"/>
          </p:cNvSpPr>
          <p:nvPr>
            <p:ph type="ftr" sz="quarter" idx="11"/>
          </p:nvPr>
        </p:nvSpPr>
        <p:spPr/>
        <p:txBody>
          <a:bodyPr/>
          <a:lstStyle>
            <a:lvl1pPr>
              <a:defRPr/>
            </a:lvl1pPr>
          </a:lstStyle>
          <a:p>
            <a:pPr>
              <a:defRPr/>
            </a:pPr>
            <a:r>
              <a:rPr lang="el-GR"/>
              <a:t>Γραφείο Μεταφοράς Τεχνολογίας ΑΠΘ, Παρασκευή 22 Οκτωβρίου 2021</a:t>
            </a:r>
          </a:p>
        </p:txBody>
      </p:sp>
      <p:sp>
        <p:nvSpPr>
          <p:cNvPr id="6" name="Slide Number Placeholder 5">
            <a:extLst>
              <a:ext uri="{FF2B5EF4-FFF2-40B4-BE49-F238E27FC236}">
                <a16:creationId xmlns:a16="http://schemas.microsoft.com/office/drawing/2014/main" id="{54B760FB-0792-4254-AF94-61F4E9334EF9}"/>
              </a:ext>
            </a:extLst>
          </p:cNvPr>
          <p:cNvSpPr>
            <a:spLocks noGrp="1"/>
          </p:cNvSpPr>
          <p:nvPr>
            <p:ph type="sldNum" sz="quarter" idx="12"/>
          </p:nvPr>
        </p:nvSpPr>
        <p:spPr/>
        <p:txBody>
          <a:bodyPr/>
          <a:lstStyle>
            <a:lvl1pPr>
              <a:defRPr/>
            </a:lvl1pPr>
          </a:lstStyle>
          <a:p>
            <a:pPr>
              <a:defRPr/>
            </a:pPr>
            <a:fld id="{8E8BB542-801F-4030-8E75-76474D9A816E}" type="slidenum">
              <a:rPr lang="el-GR" altLang="en-US"/>
              <a:pPr>
                <a:defRPr/>
              </a:pPr>
              <a:t>‹#›</a:t>
            </a:fld>
            <a:endParaRPr lang="el-GR" altLang="en-US"/>
          </a:p>
        </p:txBody>
      </p:sp>
    </p:spTree>
    <p:extLst>
      <p:ext uri="{BB962C8B-B14F-4D97-AF65-F5344CB8AC3E}">
        <p14:creationId xmlns:p14="http://schemas.microsoft.com/office/powerpoint/2010/main" val="953589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DE64262E-17FF-4B53-9544-5BAF85B446E6}"/>
              </a:ext>
            </a:extLst>
          </p:cNvPr>
          <p:cNvSpPr>
            <a:spLocks noGrp="1"/>
          </p:cNvSpPr>
          <p:nvPr>
            <p:ph type="dt" sz="half" idx="10"/>
          </p:nvPr>
        </p:nvSpPr>
        <p:spPr/>
        <p:txBody>
          <a:bodyPr/>
          <a:lstStyle>
            <a:lvl1pPr>
              <a:defRPr/>
            </a:lvl1pPr>
          </a:lstStyle>
          <a:p>
            <a:pPr>
              <a:defRPr/>
            </a:pPr>
            <a:fld id="{1BA9DD2C-FC7B-45B7-B5B5-8E0954A878DA}" type="datetime1">
              <a:rPr lang="el-GR" smtClean="0"/>
              <a:t>1/2/2022</a:t>
            </a:fld>
            <a:endParaRPr lang="el-GR"/>
          </a:p>
        </p:txBody>
      </p:sp>
      <p:sp>
        <p:nvSpPr>
          <p:cNvPr id="5" name="Footer Placeholder 4">
            <a:extLst>
              <a:ext uri="{FF2B5EF4-FFF2-40B4-BE49-F238E27FC236}">
                <a16:creationId xmlns:a16="http://schemas.microsoft.com/office/drawing/2014/main" id="{A06E8F6D-B765-4B55-B9E9-9DE22A6DEC1B}"/>
              </a:ext>
            </a:extLst>
          </p:cNvPr>
          <p:cNvSpPr>
            <a:spLocks noGrp="1"/>
          </p:cNvSpPr>
          <p:nvPr>
            <p:ph type="ftr" sz="quarter" idx="11"/>
          </p:nvPr>
        </p:nvSpPr>
        <p:spPr/>
        <p:txBody>
          <a:bodyPr/>
          <a:lstStyle>
            <a:lvl1pPr>
              <a:defRPr/>
            </a:lvl1pPr>
          </a:lstStyle>
          <a:p>
            <a:pPr>
              <a:defRPr/>
            </a:pPr>
            <a:r>
              <a:rPr lang="el-GR"/>
              <a:t>Γραφείο Μεταφοράς Τεχνολογίας ΑΠΘ, Παρασκευή 22 Οκτωβρίου 2021</a:t>
            </a:r>
          </a:p>
        </p:txBody>
      </p:sp>
      <p:sp>
        <p:nvSpPr>
          <p:cNvPr id="6" name="Slide Number Placeholder 5">
            <a:extLst>
              <a:ext uri="{FF2B5EF4-FFF2-40B4-BE49-F238E27FC236}">
                <a16:creationId xmlns:a16="http://schemas.microsoft.com/office/drawing/2014/main" id="{54B760FB-0792-4254-AF94-61F4E9334EF9}"/>
              </a:ext>
            </a:extLst>
          </p:cNvPr>
          <p:cNvSpPr>
            <a:spLocks noGrp="1"/>
          </p:cNvSpPr>
          <p:nvPr>
            <p:ph type="sldNum" sz="quarter" idx="12"/>
          </p:nvPr>
        </p:nvSpPr>
        <p:spPr/>
        <p:txBody>
          <a:bodyPr/>
          <a:lstStyle>
            <a:lvl1pPr>
              <a:defRPr/>
            </a:lvl1pPr>
          </a:lstStyle>
          <a:p>
            <a:pPr>
              <a:defRPr/>
            </a:pPr>
            <a:fld id="{FC515259-743D-4082-8061-73868776FE8D}" type="slidenum">
              <a:rPr lang="el-GR" altLang="en-US"/>
              <a:pPr>
                <a:defRPr/>
              </a:pPr>
              <a:t>‹#›</a:t>
            </a:fld>
            <a:endParaRPr lang="el-GR" altLang="en-US"/>
          </a:p>
        </p:txBody>
      </p:sp>
    </p:spTree>
    <p:extLst>
      <p:ext uri="{BB962C8B-B14F-4D97-AF65-F5344CB8AC3E}">
        <p14:creationId xmlns:p14="http://schemas.microsoft.com/office/powerpoint/2010/main" val="210428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DE64262E-17FF-4B53-9544-5BAF85B446E6}"/>
              </a:ext>
            </a:extLst>
          </p:cNvPr>
          <p:cNvSpPr>
            <a:spLocks noGrp="1"/>
          </p:cNvSpPr>
          <p:nvPr>
            <p:ph type="dt" sz="half" idx="10"/>
          </p:nvPr>
        </p:nvSpPr>
        <p:spPr/>
        <p:txBody>
          <a:bodyPr/>
          <a:lstStyle>
            <a:lvl1pPr>
              <a:defRPr/>
            </a:lvl1pPr>
          </a:lstStyle>
          <a:p>
            <a:pPr>
              <a:defRPr/>
            </a:pPr>
            <a:fld id="{58884E53-8B15-4E7F-9F1A-1F4BED0BA4C5}" type="datetime1">
              <a:rPr lang="el-GR" smtClean="0"/>
              <a:t>1/2/2022</a:t>
            </a:fld>
            <a:endParaRPr lang="el-GR"/>
          </a:p>
        </p:txBody>
      </p:sp>
      <p:sp>
        <p:nvSpPr>
          <p:cNvPr id="5" name="Footer Placeholder 4">
            <a:extLst>
              <a:ext uri="{FF2B5EF4-FFF2-40B4-BE49-F238E27FC236}">
                <a16:creationId xmlns:a16="http://schemas.microsoft.com/office/drawing/2014/main" id="{A06E8F6D-B765-4B55-B9E9-9DE22A6DEC1B}"/>
              </a:ext>
            </a:extLst>
          </p:cNvPr>
          <p:cNvSpPr>
            <a:spLocks noGrp="1"/>
          </p:cNvSpPr>
          <p:nvPr>
            <p:ph type="ftr" sz="quarter" idx="11"/>
          </p:nvPr>
        </p:nvSpPr>
        <p:spPr/>
        <p:txBody>
          <a:bodyPr/>
          <a:lstStyle>
            <a:lvl1pPr>
              <a:defRPr/>
            </a:lvl1pPr>
          </a:lstStyle>
          <a:p>
            <a:pPr>
              <a:defRPr/>
            </a:pPr>
            <a:r>
              <a:rPr lang="el-GR"/>
              <a:t>Γραφείο Μεταφοράς Τεχνολογίας ΑΠΘ, Παρασκευή 22 Οκτωβρίου 2021</a:t>
            </a:r>
          </a:p>
        </p:txBody>
      </p:sp>
      <p:sp>
        <p:nvSpPr>
          <p:cNvPr id="6" name="Slide Number Placeholder 5">
            <a:extLst>
              <a:ext uri="{FF2B5EF4-FFF2-40B4-BE49-F238E27FC236}">
                <a16:creationId xmlns:a16="http://schemas.microsoft.com/office/drawing/2014/main" id="{54B760FB-0792-4254-AF94-61F4E9334EF9}"/>
              </a:ext>
            </a:extLst>
          </p:cNvPr>
          <p:cNvSpPr>
            <a:spLocks noGrp="1"/>
          </p:cNvSpPr>
          <p:nvPr>
            <p:ph type="sldNum" sz="quarter" idx="12"/>
          </p:nvPr>
        </p:nvSpPr>
        <p:spPr/>
        <p:txBody>
          <a:bodyPr/>
          <a:lstStyle>
            <a:lvl1pPr>
              <a:defRPr/>
            </a:lvl1pPr>
          </a:lstStyle>
          <a:p>
            <a:pPr>
              <a:defRPr/>
            </a:pPr>
            <a:fld id="{8BA8ACD4-409E-4EC5-AB19-310B92C710B0}" type="slidenum">
              <a:rPr lang="el-GR" altLang="en-US"/>
              <a:pPr>
                <a:defRPr/>
              </a:pPr>
              <a:t>‹#›</a:t>
            </a:fld>
            <a:endParaRPr lang="el-GR" altLang="en-US"/>
          </a:p>
        </p:txBody>
      </p:sp>
    </p:spTree>
    <p:extLst>
      <p:ext uri="{BB962C8B-B14F-4D97-AF65-F5344CB8AC3E}">
        <p14:creationId xmlns:p14="http://schemas.microsoft.com/office/powerpoint/2010/main" val="2317670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64262E-17FF-4B53-9544-5BAF85B446E6}"/>
              </a:ext>
            </a:extLst>
          </p:cNvPr>
          <p:cNvSpPr>
            <a:spLocks noGrp="1"/>
          </p:cNvSpPr>
          <p:nvPr>
            <p:ph type="dt" sz="half" idx="10"/>
          </p:nvPr>
        </p:nvSpPr>
        <p:spPr/>
        <p:txBody>
          <a:bodyPr/>
          <a:lstStyle>
            <a:lvl1pPr>
              <a:defRPr/>
            </a:lvl1pPr>
          </a:lstStyle>
          <a:p>
            <a:pPr>
              <a:defRPr/>
            </a:pPr>
            <a:fld id="{48403319-A853-4508-A495-A23F80C933B8}" type="datetime1">
              <a:rPr lang="el-GR" smtClean="0"/>
              <a:t>1/2/2022</a:t>
            </a:fld>
            <a:endParaRPr lang="el-GR"/>
          </a:p>
        </p:txBody>
      </p:sp>
      <p:sp>
        <p:nvSpPr>
          <p:cNvPr id="5" name="Footer Placeholder 4">
            <a:extLst>
              <a:ext uri="{FF2B5EF4-FFF2-40B4-BE49-F238E27FC236}">
                <a16:creationId xmlns:a16="http://schemas.microsoft.com/office/drawing/2014/main" id="{A06E8F6D-B765-4B55-B9E9-9DE22A6DEC1B}"/>
              </a:ext>
            </a:extLst>
          </p:cNvPr>
          <p:cNvSpPr>
            <a:spLocks noGrp="1"/>
          </p:cNvSpPr>
          <p:nvPr>
            <p:ph type="ftr" sz="quarter" idx="11"/>
          </p:nvPr>
        </p:nvSpPr>
        <p:spPr/>
        <p:txBody>
          <a:bodyPr/>
          <a:lstStyle>
            <a:lvl1pPr>
              <a:defRPr/>
            </a:lvl1pPr>
          </a:lstStyle>
          <a:p>
            <a:pPr>
              <a:defRPr/>
            </a:pPr>
            <a:r>
              <a:rPr lang="el-GR"/>
              <a:t>Γραφείο Μεταφοράς Τεχνολογίας ΑΠΘ, Παρασκευή 22 Οκτωβρίου 2021</a:t>
            </a:r>
          </a:p>
        </p:txBody>
      </p:sp>
      <p:sp>
        <p:nvSpPr>
          <p:cNvPr id="6" name="Slide Number Placeholder 5">
            <a:extLst>
              <a:ext uri="{FF2B5EF4-FFF2-40B4-BE49-F238E27FC236}">
                <a16:creationId xmlns:a16="http://schemas.microsoft.com/office/drawing/2014/main" id="{54B760FB-0792-4254-AF94-61F4E9334EF9}"/>
              </a:ext>
            </a:extLst>
          </p:cNvPr>
          <p:cNvSpPr>
            <a:spLocks noGrp="1"/>
          </p:cNvSpPr>
          <p:nvPr>
            <p:ph type="sldNum" sz="quarter" idx="12"/>
          </p:nvPr>
        </p:nvSpPr>
        <p:spPr/>
        <p:txBody>
          <a:bodyPr/>
          <a:lstStyle>
            <a:lvl1pPr>
              <a:defRPr/>
            </a:lvl1pPr>
          </a:lstStyle>
          <a:p>
            <a:pPr>
              <a:defRPr/>
            </a:pPr>
            <a:fld id="{175322C5-2145-4B32-AAE8-6CDC29E04BE5}" type="slidenum">
              <a:rPr lang="el-GR" altLang="en-US"/>
              <a:pPr>
                <a:defRPr/>
              </a:pPr>
              <a:t>‹#›</a:t>
            </a:fld>
            <a:endParaRPr lang="el-GR" altLang="en-US"/>
          </a:p>
        </p:txBody>
      </p:sp>
    </p:spTree>
    <p:extLst>
      <p:ext uri="{BB962C8B-B14F-4D97-AF65-F5344CB8AC3E}">
        <p14:creationId xmlns:p14="http://schemas.microsoft.com/office/powerpoint/2010/main" val="2696926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3">
            <a:extLst>
              <a:ext uri="{FF2B5EF4-FFF2-40B4-BE49-F238E27FC236}">
                <a16:creationId xmlns:a16="http://schemas.microsoft.com/office/drawing/2014/main" id="{DE64262E-17FF-4B53-9544-5BAF85B446E6}"/>
              </a:ext>
            </a:extLst>
          </p:cNvPr>
          <p:cNvSpPr>
            <a:spLocks noGrp="1"/>
          </p:cNvSpPr>
          <p:nvPr>
            <p:ph type="dt" sz="half" idx="10"/>
          </p:nvPr>
        </p:nvSpPr>
        <p:spPr/>
        <p:txBody>
          <a:bodyPr/>
          <a:lstStyle>
            <a:lvl1pPr>
              <a:defRPr/>
            </a:lvl1pPr>
          </a:lstStyle>
          <a:p>
            <a:pPr>
              <a:defRPr/>
            </a:pPr>
            <a:fld id="{CF2CDC27-9E52-47DD-8C7A-8026AC2C2C47}" type="datetime1">
              <a:rPr lang="el-GR" smtClean="0"/>
              <a:t>1/2/2022</a:t>
            </a:fld>
            <a:endParaRPr lang="el-GR"/>
          </a:p>
        </p:txBody>
      </p:sp>
      <p:sp>
        <p:nvSpPr>
          <p:cNvPr id="6" name="Footer Placeholder 4">
            <a:extLst>
              <a:ext uri="{FF2B5EF4-FFF2-40B4-BE49-F238E27FC236}">
                <a16:creationId xmlns:a16="http://schemas.microsoft.com/office/drawing/2014/main" id="{A06E8F6D-B765-4B55-B9E9-9DE22A6DEC1B}"/>
              </a:ext>
            </a:extLst>
          </p:cNvPr>
          <p:cNvSpPr>
            <a:spLocks noGrp="1"/>
          </p:cNvSpPr>
          <p:nvPr>
            <p:ph type="ftr" sz="quarter" idx="11"/>
          </p:nvPr>
        </p:nvSpPr>
        <p:spPr/>
        <p:txBody>
          <a:bodyPr/>
          <a:lstStyle>
            <a:lvl1pPr>
              <a:defRPr/>
            </a:lvl1pPr>
          </a:lstStyle>
          <a:p>
            <a:pPr>
              <a:defRPr/>
            </a:pPr>
            <a:r>
              <a:rPr lang="el-GR"/>
              <a:t>Γραφείο Μεταφοράς Τεχνολογίας ΑΠΘ, Παρασκευή 22 Οκτωβρίου 2021</a:t>
            </a:r>
          </a:p>
        </p:txBody>
      </p:sp>
      <p:sp>
        <p:nvSpPr>
          <p:cNvPr id="7" name="Slide Number Placeholder 5">
            <a:extLst>
              <a:ext uri="{FF2B5EF4-FFF2-40B4-BE49-F238E27FC236}">
                <a16:creationId xmlns:a16="http://schemas.microsoft.com/office/drawing/2014/main" id="{54B760FB-0792-4254-AF94-61F4E9334EF9}"/>
              </a:ext>
            </a:extLst>
          </p:cNvPr>
          <p:cNvSpPr>
            <a:spLocks noGrp="1"/>
          </p:cNvSpPr>
          <p:nvPr>
            <p:ph type="sldNum" sz="quarter" idx="12"/>
          </p:nvPr>
        </p:nvSpPr>
        <p:spPr/>
        <p:txBody>
          <a:bodyPr/>
          <a:lstStyle>
            <a:lvl1pPr>
              <a:defRPr/>
            </a:lvl1pPr>
          </a:lstStyle>
          <a:p>
            <a:pPr>
              <a:defRPr/>
            </a:pPr>
            <a:fld id="{4C3FE8D0-EA8B-4596-9768-249AACA54F05}" type="slidenum">
              <a:rPr lang="el-GR" altLang="en-US"/>
              <a:pPr>
                <a:defRPr/>
              </a:pPr>
              <a:t>‹#›</a:t>
            </a:fld>
            <a:endParaRPr lang="el-GR" altLang="en-US"/>
          </a:p>
        </p:txBody>
      </p:sp>
    </p:spTree>
    <p:extLst>
      <p:ext uri="{BB962C8B-B14F-4D97-AF65-F5344CB8AC3E}">
        <p14:creationId xmlns:p14="http://schemas.microsoft.com/office/powerpoint/2010/main" val="1245918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3">
            <a:extLst>
              <a:ext uri="{FF2B5EF4-FFF2-40B4-BE49-F238E27FC236}">
                <a16:creationId xmlns:a16="http://schemas.microsoft.com/office/drawing/2014/main" id="{DE64262E-17FF-4B53-9544-5BAF85B446E6}"/>
              </a:ext>
            </a:extLst>
          </p:cNvPr>
          <p:cNvSpPr>
            <a:spLocks noGrp="1"/>
          </p:cNvSpPr>
          <p:nvPr>
            <p:ph type="dt" sz="half" idx="10"/>
          </p:nvPr>
        </p:nvSpPr>
        <p:spPr/>
        <p:txBody>
          <a:bodyPr/>
          <a:lstStyle>
            <a:lvl1pPr>
              <a:defRPr/>
            </a:lvl1pPr>
          </a:lstStyle>
          <a:p>
            <a:pPr>
              <a:defRPr/>
            </a:pPr>
            <a:fld id="{E6F9AB7E-1ED1-4F64-8C41-00AC6EC7543B}" type="datetime1">
              <a:rPr lang="el-GR" smtClean="0"/>
              <a:t>1/2/2022</a:t>
            </a:fld>
            <a:endParaRPr lang="el-GR"/>
          </a:p>
        </p:txBody>
      </p:sp>
      <p:sp>
        <p:nvSpPr>
          <p:cNvPr id="8" name="Footer Placeholder 4">
            <a:extLst>
              <a:ext uri="{FF2B5EF4-FFF2-40B4-BE49-F238E27FC236}">
                <a16:creationId xmlns:a16="http://schemas.microsoft.com/office/drawing/2014/main" id="{A06E8F6D-B765-4B55-B9E9-9DE22A6DEC1B}"/>
              </a:ext>
            </a:extLst>
          </p:cNvPr>
          <p:cNvSpPr>
            <a:spLocks noGrp="1"/>
          </p:cNvSpPr>
          <p:nvPr>
            <p:ph type="ftr" sz="quarter" idx="11"/>
          </p:nvPr>
        </p:nvSpPr>
        <p:spPr/>
        <p:txBody>
          <a:bodyPr/>
          <a:lstStyle>
            <a:lvl1pPr>
              <a:defRPr/>
            </a:lvl1pPr>
          </a:lstStyle>
          <a:p>
            <a:pPr>
              <a:defRPr/>
            </a:pPr>
            <a:r>
              <a:rPr lang="el-GR"/>
              <a:t>Γραφείο Μεταφοράς Τεχνολογίας ΑΠΘ, Παρασκευή 22 Οκτωβρίου 2021</a:t>
            </a:r>
          </a:p>
        </p:txBody>
      </p:sp>
      <p:sp>
        <p:nvSpPr>
          <p:cNvPr id="9" name="Slide Number Placeholder 5">
            <a:extLst>
              <a:ext uri="{FF2B5EF4-FFF2-40B4-BE49-F238E27FC236}">
                <a16:creationId xmlns:a16="http://schemas.microsoft.com/office/drawing/2014/main" id="{54B760FB-0792-4254-AF94-61F4E9334EF9}"/>
              </a:ext>
            </a:extLst>
          </p:cNvPr>
          <p:cNvSpPr>
            <a:spLocks noGrp="1"/>
          </p:cNvSpPr>
          <p:nvPr>
            <p:ph type="sldNum" sz="quarter" idx="12"/>
          </p:nvPr>
        </p:nvSpPr>
        <p:spPr/>
        <p:txBody>
          <a:bodyPr/>
          <a:lstStyle>
            <a:lvl1pPr>
              <a:defRPr/>
            </a:lvl1pPr>
          </a:lstStyle>
          <a:p>
            <a:pPr>
              <a:defRPr/>
            </a:pPr>
            <a:fld id="{4E490540-B1CE-4085-87DD-5E75DEA37BFC}" type="slidenum">
              <a:rPr lang="el-GR" altLang="en-US"/>
              <a:pPr>
                <a:defRPr/>
              </a:pPr>
              <a:t>‹#›</a:t>
            </a:fld>
            <a:endParaRPr lang="el-GR" altLang="en-US"/>
          </a:p>
        </p:txBody>
      </p:sp>
    </p:spTree>
    <p:extLst>
      <p:ext uri="{BB962C8B-B14F-4D97-AF65-F5344CB8AC3E}">
        <p14:creationId xmlns:p14="http://schemas.microsoft.com/office/powerpoint/2010/main" val="3428339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3">
            <a:extLst>
              <a:ext uri="{FF2B5EF4-FFF2-40B4-BE49-F238E27FC236}">
                <a16:creationId xmlns:a16="http://schemas.microsoft.com/office/drawing/2014/main" id="{DE64262E-17FF-4B53-9544-5BAF85B446E6}"/>
              </a:ext>
            </a:extLst>
          </p:cNvPr>
          <p:cNvSpPr>
            <a:spLocks noGrp="1"/>
          </p:cNvSpPr>
          <p:nvPr>
            <p:ph type="dt" sz="half" idx="10"/>
          </p:nvPr>
        </p:nvSpPr>
        <p:spPr/>
        <p:txBody>
          <a:bodyPr/>
          <a:lstStyle>
            <a:lvl1pPr>
              <a:defRPr/>
            </a:lvl1pPr>
          </a:lstStyle>
          <a:p>
            <a:pPr>
              <a:defRPr/>
            </a:pPr>
            <a:fld id="{7127D862-56E3-4420-89FD-18597BAA6B9F}" type="datetime1">
              <a:rPr lang="el-GR" smtClean="0"/>
              <a:t>1/2/2022</a:t>
            </a:fld>
            <a:endParaRPr lang="el-GR"/>
          </a:p>
        </p:txBody>
      </p:sp>
      <p:sp>
        <p:nvSpPr>
          <p:cNvPr id="4" name="Footer Placeholder 4">
            <a:extLst>
              <a:ext uri="{FF2B5EF4-FFF2-40B4-BE49-F238E27FC236}">
                <a16:creationId xmlns:a16="http://schemas.microsoft.com/office/drawing/2014/main" id="{A06E8F6D-B765-4B55-B9E9-9DE22A6DEC1B}"/>
              </a:ext>
            </a:extLst>
          </p:cNvPr>
          <p:cNvSpPr>
            <a:spLocks noGrp="1"/>
          </p:cNvSpPr>
          <p:nvPr>
            <p:ph type="ftr" sz="quarter" idx="11"/>
          </p:nvPr>
        </p:nvSpPr>
        <p:spPr/>
        <p:txBody>
          <a:bodyPr/>
          <a:lstStyle>
            <a:lvl1pPr>
              <a:defRPr/>
            </a:lvl1pPr>
          </a:lstStyle>
          <a:p>
            <a:pPr>
              <a:defRPr/>
            </a:pPr>
            <a:r>
              <a:rPr lang="el-GR"/>
              <a:t>Γραφείο Μεταφοράς Τεχνολογίας ΑΠΘ, Παρασκευή 22 Οκτωβρίου 2021</a:t>
            </a:r>
          </a:p>
        </p:txBody>
      </p:sp>
      <p:sp>
        <p:nvSpPr>
          <p:cNvPr id="5" name="Slide Number Placeholder 5">
            <a:extLst>
              <a:ext uri="{FF2B5EF4-FFF2-40B4-BE49-F238E27FC236}">
                <a16:creationId xmlns:a16="http://schemas.microsoft.com/office/drawing/2014/main" id="{54B760FB-0792-4254-AF94-61F4E9334EF9}"/>
              </a:ext>
            </a:extLst>
          </p:cNvPr>
          <p:cNvSpPr>
            <a:spLocks noGrp="1"/>
          </p:cNvSpPr>
          <p:nvPr>
            <p:ph type="sldNum" sz="quarter" idx="12"/>
          </p:nvPr>
        </p:nvSpPr>
        <p:spPr/>
        <p:txBody>
          <a:bodyPr/>
          <a:lstStyle>
            <a:lvl1pPr>
              <a:defRPr/>
            </a:lvl1pPr>
          </a:lstStyle>
          <a:p>
            <a:pPr>
              <a:defRPr/>
            </a:pPr>
            <a:fld id="{93F24F7F-A477-4F29-A24A-3E46102BE48F}" type="slidenum">
              <a:rPr lang="el-GR" altLang="en-US"/>
              <a:pPr>
                <a:defRPr/>
              </a:pPr>
              <a:t>‹#›</a:t>
            </a:fld>
            <a:endParaRPr lang="el-GR" altLang="en-US"/>
          </a:p>
        </p:txBody>
      </p:sp>
    </p:spTree>
    <p:extLst>
      <p:ext uri="{BB962C8B-B14F-4D97-AF65-F5344CB8AC3E}">
        <p14:creationId xmlns:p14="http://schemas.microsoft.com/office/powerpoint/2010/main" val="3002376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E64262E-17FF-4B53-9544-5BAF85B446E6}"/>
              </a:ext>
            </a:extLst>
          </p:cNvPr>
          <p:cNvSpPr>
            <a:spLocks noGrp="1"/>
          </p:cNvSpPr>
          <p:nvPr>
            <p:ph type="dt" sz="half" idx="10"/>
          </p:nvPr>
        </p:nvSpPr>
        <p:spPr/>
        <p:txBody>
          <a:bodyPr/>
          <a:lstStyle>
            <a:lvl1pPr>
              <a:defRPr/>
            </a:lvl1pPr>
          </a:lstStyle>
          <a:p>
            <a:pPr>
              <a:defRPr/>
            </a:pPr>
            <a:fld id="{3DE48066-9812-4686-A1FF-B0E760F190D7}" type="datetime1">
              <a:rPr lang="el-GR" smtClean="0"/>
              <a:t>1/2/2022</a:t>
            </a:fld>
            <a:endParaRPr lang="el-GR"/>
          </a:p>
        </p:txBody>
      </p:sp>
      <p:sp>
        <p:nvSpPr>
          <p:cNvPr id="3" name="Footer Placeholder 4">
            <a:extLst>
              <a:ext uri="{FF2B5EF4-FFF2-40B4-BE49-F238E27FC236}">
                <a16:creationId xmlns:a16="http://schemas.microsoft.com/office/drawing/2014/main" id="{A06E8F6D-B765-4B55-B9E9-9DE22A6DEC1B}"/>
              </a:ext>
            </a:extLst>
          </p:cNvPr>
          <p:cNvSpPr>
            <a:spLocks noGrp="1"/>
          </p:cNvSpPr>
          <p:nvPr>
            <p:ph type="ftr" sz="quarter" idx="11"/>
          </p:nvPr>
        </p:nvSpPr>
        <p:spPr/>
        <p:txBody>
          <a:bodyPr/>
          <a:lstStyle>
            <a:lvl1pPr>
              <a:defRPr/>
            </a:lvl1pPr>
          </a:lstStyle>
          <a:p>
            <a:pPr>
              <a:defRPr/>
            </a:pPr>
            <a:r>
              <a:rPr lang="el-GR"/>
              <a:t>Γραφείο Μεταφοράς Τεχνολογίας ΑΠΘ, Παρασκευή 22 Οκτωβρίου 2021</a:t>
            </a:r>
          </a:p>
        </p:txBody>
      </p:sp>
      <p:sp>
        <p:nvSpPr>
          <p:cNvPr id="4" name="Slide Number Placeholder 5">
            <a:extLst>
              <a:ext uri="{FF2B5EF4-FFF2-40B4-BE49-F238E27FC236}">
                <a16:creationId xmlns:a16="http://schemas.microsoft.com/office/drawing/2014/main" id="{54B760FB-0792-4254-AF94-61F4E9334EF9}"/>
              </a:ext>
            </a:extLst>
          </p:cNvPr>
          <p:cNvSpPr>
            <a:spLocks noGrp="1"/>
          </p:cNvSpPr>
          <p:nvPr>
            <p:ph type="sldNum" sz="quarter" idx="12"/>
          </p:nvPr>
        </p:nvSpPr>
        <p:spPr/>
        <p:txBody>
          <a:bodyPr/>
          <a:lstStyle>
            <a:lvl1pPr>
              <a:defRPr/>
            </a:lvl1pPr>
          </a:lstStyle>
          <a:p>
            <a:pPr>
              <a:defRPr/>
            </a:pPr>
            <a:fld id="{21F55495-8A44-4A10-8893-A37230681CD3}" type="slidenum">
              <a:rPr lang="el-GR" altLang="en-US"/>
              <a:pPr>
                <a:defRPr/>
              </a:pPr>
              <a:t>‹#›</a:t>
            </a:fld>
            <a:endParaRPr lang="el-GR" altLang="en-US"/>
          </a:p>
        </p:txBody>
      </p:sp>
    </p:spTree>
    <p:extLst>
      <p:ext uri="{BB962C8B-B14F-4D97-AF65-F5344CB8AC3E}">
        <p14:creationId xmlns:p14="http://schemas.microsoft.com/office/powerpoint/2010/main" val="2599453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E64262E-17FF-4B53-9544-5BAF85B446E6}"/>
              </a:ext>
            </a:extLst>
          </p:cNvPr>
          <p:cNvSpPr>
            <a:spLocks noGrp="1"/>
          </p:cNvSpPr>
          <p:nvPr>
            <p:ph type="dt" sz="half" idx="10"/>
          </p:nvPr>
        </p:nvSpPr>
        <p:spPr/>
        <p:txBody>
          <a:bodyPr/>
          <a:lstStyle>
            <a:lvl1pPr>
              <a:defRPr/>
            </a:lvl1pPr>
          </a:lstStyle>
          <a:p>
            <a:pPr>
              <a:defRPr/>
            </a:pPr>
            <a:fld id="{B32F0487-5F74-42D6-8840-65300335473A}" type="datetime1">
              <a:rPr lang="el-GR" smtClean="0"/>
              <a:t>1/2/2022</a:t>
            </a:fld>
            <a:endParaRPr lang="el-GR"/>
          </a:p>
        </p:txBody>
      </p:sp>
      <p:sp>
        <p:nvSpPr>
          <p:cNvPr id="6" name="Footer Placeholder 4">
            <a:extLst>
              <a:ext uri="{FF2B5EF4-FFF2-40B4-BE49-F238E27FC236}">
                <a16:creationId xmlns:a16="http://schemas.microsoft.com/office/drawing/2014/main" id="{A06E8F6D-B765-4B55-B9E9-9DE22A6DEC1B}"/>
              </a:ext>
            </a:extLst>
          </p:cNvPr>
          <p:cNvSpPr>
            <a:spLocks noGrp="1"/>
          </p:cNvSpPr>
          <p:nvPr>
            <p:ph type="ftr" sz="quarter" idx="11"/>
          </p:nvPr>
        </p:nvSpPr>
        <p:spPr/>
        <p:txBody>
          <a:bodyPr/>
          <a:lstStyle>
            <a:lvl1pPr>
              <a:defRPr/>
            </a:lvl1pPr>
          </a:lstStyle>
          <a:p>
            <a:pPr>
              <a:defRPr/>
            </a:pPr>
            <a:r>
              <a:rPr lang="el-GR"/>
              <a:t>Γραφείο Μεταφοράς Τεχνολογίας ΑΠΘ, Παρασκευή 22 Οκτωβρίου 2021</a:t>
            </a:r>
          </a:p>
        </p:txBody>
      </p:sp>
      <p:sp>
        <p:nvSpPr>
          <p:cNvPr id="7" name="Slide Number Placeholder 5">
            <a:extLst>
              <a:ext uri="{FF2B5EF4-FFF2-40B4-BE49-F238E27FC236}">
                <a16:creationId xmlns:a16="http://schemas.microsoft.com/office/drawing/2014/main" id="{54B760FB-0792-4254-AF94-61F4E9334EF9}"/>
              </a:ext>
            </a:extLst>
          </p:cNvPr>
          <p:cNvSpPr>
            <a:spLocks noGrp="1"/>
          </p:cNvSpPr>
          <p:nvPr>
            <p:ph type="sldNum" sz="quarter" idx="12"/>
          </p:nvPr>
        </p:nvSpPr>
        <p:spPr/>
        <p:txBody>
          <a:bodyPr/>
          <a:lstStyle>
            <a:lvl1pPr>
              <a:defRPr/>
            </a:lvl1pPr>
          </a:lstStyle>
          <a:p>
            <a:pPr>
              <a:defRPr/>
            </a:pPr>
            <a:fld id="{CF6D6B17-DB86-4879-A011-5D1E4BD70007}" type="slidenum">
              <a:rPr lang="el-GR" altLang="en-US"/>
              <a:pPr>
                <a:defRPr/>
              </a:pPr>
              <a:t>‹#›</a:t>
            </a:fld>
            <a:endParaRPr lang="el-GR" altLang="en-US"/>
          </a:p>
        </p:txBody>
      </p:sp>
    </p:spTree>
    <p:extLst>
      <p:ext uri="{BB962C8B-B14F-4D97-AF65-F5344CB8AC3E}">
        <p14:creationId xmlns:p14="http://schemas.microsoft.com/office/powerpoint/2010/main" val="1876276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E64262E-17FF-4B53-9544-5BAF85B446E6}"/>
              </a:ext>
            </a:extLst>
          </p:cNvPr>
          <p:cNvSpPr>
            <a:spLocks noGrp="1"/>
          </p:cNvSpPr>
          <p:nvPr>
            <p:ph type="dt" sz="half" idx="10"/>
          </p:nvPr>
        </p:nvSpPr>
        <p:spPr/>
        <p:txBody>
          <a:bodyPr/>
          <a:lstStyle>
            <a:lvl1pPr>
              <a:defRPr/>
            </a:lvl1pPr>
          </a:lstStyle>
          <a:p>
            <a:pPr>
              <a:defRPr/>
            </a:pPr>
            <a:fld id="{2C08003A-D5D6-40B4-BBF8-00643E17AA5E}" type="datetime1">
              <a:rPr lang="el-GR" smtClean="0"/>
              <a:t>1/2/2022</a:t>
            </a:fld>
            <a:endParaRPr lang="el-GR"/>
          </a:p>
        </p:txBody>
      </p:sp>
      <p:sp>
        <p:nvSpPr>
          <p:cNvPr id="6" name="Footer Placeholder 4">
            <a:extLst>
              <a:ext uri="{FF2B5EF4-FFF2-40B4-BE49-F238E27FC236}">
                <a16:creationId xmlns:a16="http://schemas.microsoft.com/office/drawing/2014/main" id="{A06E8F6D-B765-4B55-B9E9-9DE22A6DEC1B}"/>
              </a:ext>
            </a:extLst>
          </p:cNvPr>
          <p:cNvSpPr>
            <a:spLocks noGrp="1"/>
          </p:cNvSpPr>
          <p:nvPr>
            <p:ph type="ftr" sz="quarter" idx="11"/>
          </p:nvPr>
        </p:nvSpPr>
        <p:spPr/>
        <p:txBody>
          <a:bodyPr/>
          <a:lstStyle>
            <a:lvl1pPr>
              <a:defRPr/>
            </a:lvl1pPr>
          </a:lstStyle>
          <a:p>
            <a:pPr>
              <a:defRPr/>
            </a:pPr>
            <a:r>
              <a:rPr lang="el-GR"/>
              <a:t>Γραφείο Μεταφοράς Τεχνολογίας ΑΠΘ, Παρασκευή 22 Οκτωβρίου 2021</a:t>
            </a:r>
          </a:p>
        </p:txBody>
      </p:sp>
      <p:sp>
        <p:nvSpPr>
          <p:cNvPr id="7" name="Slide Number Placeholder 5">
            <a:extLst>
              <a:ext uri="{FF2B5EF4-FFF2-40B4-BE49-F238E27FC236}">
                <a16:creationId xmlns:a16="http://schemas.microsoft.com/office/drawing/2014/main" id="{54B760FB-0792-4254-AF94-61F4E9334EF9}"/>
              </a:ext>
            </a:extLst>
          </p:cNvPr>
          <p:cNvSpPr>
            <a:spLocks noGrp="1"/>
          </p:cNvSpPr>
          <p:nvPr>
            <p:ph type="sldNum" sz="quarter" idx="12"/>
          </p:nvPr>
        </p:nvSpPr>
        <p:spPr/>
        <p:txBody>
          <a:bodyPr/>
          <a:lstStyle>
            <a:lvl1pPr>
              <a:defRPr/>
            </a:lvl1pPr>
          </a:lstStyle>
          <a:p>
            <a:pPr>
              <a:defRPr/>
            </a:pPr>
            <a:fld id="{BC56AACF-B513-4F1E-BD6E-00D4C241E72C}" type="slidenum">
              <a:rPr lang="el-GR" altLang="en-US"/>
              <a:pPr>
                <a:defRPr/>
              </a:pPr>
              <a:t>‹#›</a:t>
            </a:fld>
            <a:endParaRPr lang="el-GR" altLang="en-US"/>
          </a:p>
        </p:txBody>
      </p:sp>
    </p:spTree>
    <p:extLst>
      <p:ext uri="{BB962C8B-B14F-4D97-AF65-F5344CB8AC3E}">
        <p14:creationId xmlns:p14="http://schemas.microsoft.com/office/powerpoint/2010/main" val="3123147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a:t>Click to edit Master title style</a:t>
            </a:r>
            <a:endParaRPr lang="el-GR" altLang="el-G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a:t>Click to 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endParaRPr lang="el-GR" altLang="el-GR"/>
          </a:p>
        </p:txBody>
      </p:sp>
      <p:sp>
        <p:nvSpPr>
          <p:cNvPr id="4" name="Date Placeholder 3">
            <a:extLst>
              <a:ext uri="{FF2B5EF4-FFF2-40B4-BE49-F238E27FC236}">
                <a16:creationId xmlns:a16="http://schemas.microsoft.com/office/drawing/2014/main" id="{DE64262E-17FF-4B53-9544-5BAF85B446E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F291907-EE16-45FC-BCFA-74C30F676A2A}" type="datetime1">
              <a:rPr lang="el-GR" smtClean="0"/>
              <a:t>1/2/2022</a:t>
            </a:fld>
            <a:endParaRPr lang="el-GR"/>
          </a:p>
        </p:txBody>
      </p:sp>
      <p:sp>
        <p:nvSpPr>
          <p:cNvPr id="5" name="Footer Placeholder 4">
            <a:extLst>
              <a:ext uri="{FF2B5EF4-FFF2-40B4-BE49-F238E27FC236}">
                <a16:creationId xmlns:a16="http://schemas.microsoft.com/office/drawing/2014/main" id="{A06E8F6D-B765-4B55-B9E9-9DE22A6DEC1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r>
              <a:rPr lang="el-GR"/>
              <a:t>Γραφείο Μεταφοράς Τεχνολογίας ΑΠΘ, Παρασκευή 22 Οκτωβρίου 2021</a:t>
            </a:r>
          </a:p>
        </p:txBody>
      </p:sp>
      <p:sp>
        <p:nvSpPr>
          <p:cNvPr id="6" name="Slide Number Placeholder 5">
            <a:extLst>
              <a:ext uri="{FF2B5EF4-FFF2-40B4-BE49-F238E27FC236}">
                <a16:creationId xmlns:a16="http://schemas.microsoft.com/office/drawing/2014/main" id="{54B760FB-0792-4254-AF94-61F4E9334EF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5B2AF647-A6EA-4545-AF67-12021250BA44}" type="slidenum">
              <a:rPr lang="el-GR" altLang="en-US"/>
              <a:pPr>
                <a:defRPr/>
              </a:pPr>
              <a:t>‹#›</a:t>
            </a:fld>
            <a:endParaRPr lang="el-G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hyperlink" Target="http://www.facebook.com/authelke/" TargetMode="External"/><Relationship Id="rId4" Type="http://schemas.openxmlformats.org/officeDocument/2006/relationships/hyperlink" Target="mailto:tto@rc.auth.g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17.pn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image" Target="../media/image16.png"/><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Γραφειο</a:t>
            </a:r>
            <a:r>
              <a:rPr lang="el-GR" dirty="0"/>
              <a:t> μεταφορασ τεχνολογιασ απθ</a:t>
            </a:r>
          </a:p>
        </p:txBody>
      </p:sp>
      <p:sp>
        <p:nvSpPr>
          <p:cNvPr id="3" name="Θέση υποσέλιδου 2">
            <a:extLst>
              <a:ext uri="{FF2B5EF4-FFF2-40B4-BE49-F238E27FC236}">
                <a16:creationId xmlns:a16="http://schemas.microsoft.com/office/drawing/2014/main" id="{ABEB8C2F-F845-4256-A82A-EAF8E0079351}"/>
              </a:ext>
            </a:extLst>
          </p:cNvPr>
          <p:cNvSpPr>
            <a:spLocks noGrp="1"/>
          </p:cNvSpPr>
          <p:nvPr>
            <p:ph type="ftr" sz="quarter" idx="11"/>
          </p:nvPr>
        </p:nvSpPr>
        <p:spPr>
          <a:xfrm>
            <a:off x="722313" y="6356350"/>
            <a:ext cx="8026151" cy="365125"/>
          </a:xfrm>
        </p:spPr>
        <p:txBody>
          <a:bodyPr/>
          <a:lstStyle/>
          <a:p>
            <a:pPr>
              <a:defRPr/>
            </a:pPr>
            <a:r>
              <a:rPr lang="el-GR" dirty="0"/>
              <a:t>Γραφείο Μεταφοράς Τεχνολογίας ΑΠΘ, Παρασκευή 22 Οκτωβρίου 2021</a:t>
            </a:r>
          </a:p>
        </p:txBody>
      </p:sp>
    </p:spTree>
    <p:extLst>
      <p:ext uri="{BB962C8B-B14F-4D97-AF65-F5344CB8AC3E}">
        <p14:creationId xmlns:p14="http://schemas.microsoft.com/office/powerpoint/2010/main" val="1988417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332656"/>
            <a:ext cx="8229600" cy="1143000"/>
          </a:xfrm>
        </p:spPr>
        <p:txBody>
          <a:bodyPr/>
          <a:lstStyle/>
          <a:p>
            <a:r>
              <a:rPr lang="el-GR" sz="2800" b="1" dirty="0"/>
              <a:t>Β. </a:t>
            </a:r>
            <a:r>
              <a:rPr lang="el-GR" sz="2800" dirty="0"/>
              <a:t>Παρακολούθηση Νέων Ερευνητικών Έργων </a:t>
            </a:r>
            <a:r>
              <a:rPr lang="el-GR" sz="2000" dirty="0"/>
              <a:t>(1/2)</a:t>
            </a:r>
          </a:p>
        </p:txBody>
      </p:sp>
      <p:sp>
        <p:nvSpPr>
          <p:cNvPr id="6" name="Θέση κειμένου 5"/>
          <p:cNvSpPr>
            <a:spLocks noGrp="1"/>
          </p:cNvSpPr>
          <p:nvPr>
            <p:ph type="body" sz="quarter" idx="3"/>
          </p:nvPr>
        </p:nvSpPr>
        <p:spPr>
          <a:xfrm>
            <a:off x="880006" y="1484784"/>
            <a:ext cx="7181779" cy="360040"/>
          </a:xfrm>
          <a:solidFill>
            <a:schemeClr val="accent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l-GR" sz="1600" dirty="0">
                <a:solidFill>
                  <a:schemeClr val="bg1"/>
                </a:solidFill>
              </a:rPr>
              <a:t>Καθημερινή αναφορά Έναρξης</a:t>
            </a:r>
            <a:r>
              <a:rPr lang="en-US" sz="1600" dirty="0">
                <a:solidFill>
                  <a:schemeClr val="bg1"/>
                </a:solidFill>
              </a:rPr>
              <a:t> </a:t>
            </a:r>
            <a:r>
              <a:rPr lang="el-GR" sz="1600" dirty="0">
                <a:solidFill>
                  <a:schemeClr val="bg1"/>
                </a:solidFill>
              </a:rPr>
              <a:t>νέων Έργων μέσω </a:t>
            </a:r>
            <a:r>
              <a:rPr lang="en-US" sz="1600" dirty="0">
                <a:solidFill>
                  <a:schemeClr val="bg1"/>
                </a:solidFill>
              </a:rPr>
              <a:t>RESCOM</a:t>
            </a:r>
            <a:endParaRPr lang="el-GR" sz="1600" dirty="0">
              <a:solidFill>
                <a:schemeClr val="bg1"/>
              </a:solidFill>
            </a:endParaRPr>
          </a:p>
        </p:txBody>
      </p:sp>
      <p:pic>
        <p:nvPicPr>
          <p:cNvPr id="5123" name="Picture 3" descr="C:\Users\etoka\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006" y="1988840"/>
            <a:ext cx="7181779" cy="4447080"/>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υποσέλιδου 2">
            <a:extLst>
              <a:ext uri="{FF2B5EF4-FFF2-40B4-BE49-F238E27FC236}">
                <a16:creationId xmlns:a16="http://schemas.microsoft.com/office/drawing/2014/main" id="{80E5DFD2-DFCB-40E7-AF67-8DB7BC806402}"/>
              </a:ext>
            </a:extLst>
          </p:cNvPr>
          <p:cNvSpPr>
            <a:spLocks noGrp="1"/>
          </p:cNvSpPr>
          <p:nvPr>
            <p:ph type="ftr" sz="quarter" idx="11"/>
          </p:nvPr>
        </p:nvSpPr>
        <p:spPr/>
        <p:txBody>
          <a:bodyPr/>
          <a:lstStyle/>
          <a:p>
            <a:pPr>
              <a:defRPr/>
            </a:pPr>
            <a:r>
              <a:rPr lang="el-GR"/>
              <a:t>Γραφείο Μεταφοράς Τεχνολογίας ΑΠΘ, Παρασκευή 22 Οκτωβρίου 2021</a:t>
            </a:r>
          </a:p>
        </p:txBody>
      </p:sp>
    </p:spTree>
    <p:extLst>
      <p:ext uri="{BB962C8B-B14F-4D97-AF65-F5344CB8AC3E}">
        <p14:creationId xmlns:p14="http://schemas.microsoft.com/office/powerpoint/2010/main" val="2901331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404664"/>
            <a:ext cx="8229600" cy="1143000"/>
          </a:xfrm>
        </p:spPr>
        <p:txBody>
          <a:bodyPr/>
          <a:lstStyle/>
          <a:p>
            <a:r>
              <a:rPr lang="el-GR" sz="2800" b="1" dirty="0"/>
              <a:t>Β. </a:t>
            </a:r>
            <a:r>
              <a:rPr lang="el-GR" sz="2800" dirty="0"/>
              <a:t>Παρακολούθηση Νέων Ερευνητικών Έργων  </a:t>
            </a:r>
            <a:r>
              <a:rPr lang="el-GR" sz="2000" dirty="0"/>
              <a:t>(</a:t>
            </a:r>
            <a:r>
              <a:rPr lang="en-US" sz="2000" dirty="0"/>
              <a:t>2</a:t>
            </a:r>
            <a:r>
              <a:rPr lang="el-GR" sz="2000" dirty="0"/>
              <a:t>/2)</a:t>
            </a:r>
          </a:p>
        </p:txBody>
      </p:sp>
      <p:sp>
        <p:nvSpPr>
          <p:cNvPr id="7" name="Θέση περιεχομένου 6"/>
          <p:cNvSpPr>
            <a:spLocks noGrp="1"/>
          </p:cNvSpPr>
          <p:nvPr>
            <p:ph sz="half" idx="2"/>
          </p:nvPr>
        </p:nvSpPr>
        <p:spPr>
          <a:xfrm>
            <a:off x="4427984" y="1522415"/>
            <a:ext cx="3960440" cy="898473"/>
          </a:xfrm>
          <a:solidFill>
            <a:schemeClr val="accent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marL="0" indent="0">
              <a:buNone/>
            </a:pPr>
            <a:r>
              <a:rPr lang="el-GR" sz="1600" b="1" dirty="0">
                <a:solidFill>
                  <a:schemeClr val="bg1"/>
                </a:solidFill>
              </a:rPr>
              <a:t>Συμμετοχή ΓΜΤ σε επιτροπές αξιοποίησης πνευματικής ιδιοκτησίας και ερευνητικών αποτελεσμάτων </a:t>
            </a:r>
          </a:p>
        </p:txBody>
      </p:sp>
      <p:sp>
        <p:nvSpPr>
          <p:cNvPr id="3" name="Θέση περιεχομένου 2"/>
          <p:cNvSpPr>
            <a:spLocks noGrp="1"/>
          </p:cNvSpPr>
          <p:nvPr>
            <p:ph sz="quarter" idx="4"/>
          </p:nvPr>
        </p:nvSpPr>
        <p:spPr>
          <a:xfrm>
            <a:off x="4355976" y="2564904"/>
            <a:ext cx="4248472" cy="2592288"/>
          </a:xfrm>
        </p:spPr>
        <p:txBody>
          <a:bodyPr/>
          <a:lstStyle/>
          <a:p>
            <a:pPr marL="0" indent="0">
              <a:spcBef>
                <a:spcPct val="30000"/>
              </a:spcBef>
              <a:buNone/>
              <a:defRPr/>
            </a:pPr>
            <a:r>
              <a:rPr lang="el-GR" sz="1600" dirty="0"/>
              <a:t>Στόχος είναι να υποστηριχθούν οι καθηγήτριες/τες, οι ερευνήτριες/τες του ΑΠΘ που διαχειρίζονται τα έργα </a:t>
            </a:r>
          </a:p>
          <a:p>
            <a:pPr marL="0" indent="0">
              <a:spcBef>
                <a:spcPct val="30000"/>
              </a:spcBef>
              <a:buNone/>
              <a:defRPr/>
            </a:pPr>
            <a:r>
              <a:rPr lang="el-GR" sz="1600" dirty="0"/>
              <a:t>α) σε θέματα δικαιωμάτων πνευματικής ιδιοκτησίας σε </a:t>
            </a:r>
            <a:r>
              <a:rPr lang="el-GR" sz="1600" dirty="0" err="1"/>
              <a:t>πολυεταιρικές</a:t>
            </a:r>
            <a:r>
              <a:rPr lang="el-GR" sz="1600" dirty="0"/>
              <a:t> κοινοπραξίες, </a:t>
            </a:r>
          </a:p>
          <a:p>
            <a:pPr marL="0" indent="0">
              <a:spcBef>
                <a:spcPct val="30000"/>
              </a:spcBef>
              <a:buNone/>
              <a:defRPr/>
            </a:pPr>
            <a:r>
              <a:rPr lang="el-GR" sz="1600" dirty="0"/>
              <a:t>β) στις πρώιμες και ώριμες συζητήσεις των εταίρων περί αξιοποίησης των αποτελεσμάτων της έρευνας κατά τη διάρκεια υλοποίησης των έργων, </a:t>
            </a:r>
          </a:p>
          <a:p>
            <a:pPr marL="0" indent="0">
              <a:spcBef>
                <a:spcPct val="30000"/>
              </a:spcBef>
              <a:buNone/>
              <a:defRPr/>
            </a:pPr>
            <a:r>
              <a:rPr lang="el-GR" sz="1600" dirty="0"/>
              <a:t>γ) στη δημιουργία και το σχεδιασμό ενδεχόμενου πλάνου δυνητικής εμπορικής εκμετάλλευσης των παραδοτέων των έργων, </a:t>
            </a:r>
          </a:p>
          <a:p>
            <a:pPr marL="0" indent="0">
              <a:spcBef>
                <a:spcPct val="30000"/>
              </a:spcBef>
              <a:buNone/>
              <a:defRPr/>
            </a:pPr>
            <a:r>
              <a:rPr lang="el-GR" sz="1600" dirty="0"/>
              <a:t>δ) στη διερεύνηση σκοπιμότητας ίδρυσης εταιρείας </a:t>
            </a:r>
            <a:r>
              <a:rPr lang="el-GR" sz="1600" dirty="0" err="1"/>
              <a:t>τεχνοβλαστού</a:t>
            </a:r>
            <a:r>
              <a:rPr lang="el-GR" sz="1600" dirty="0"/>
              <a:t> (</a:t>
            </a:r>
            <a:r>
              <a:rPr lang="en-US" sz="1600" dirty="0"/>
              <a:t>spin</a:t>
            </a:r>
            <a:r>
              <a:rPr lang="el-GR" sz="1600" dirty="0"/>
              <a:t>-</a:t>
            </a:r>
            <a:r>
              <a:rPr lang="en-US" sz="1600" dirty="0"/>
              <a:t>off</a:t>
            </a:r>
            <a:r>
              <a:rPr lang="el-GR" sz="1600" dirty="0"/>
              <a:t>).</a:t>
            </a:r>
          </a:p>
        </p:txBody>
      </p:sp>
      <p:sp>
        <p:nvSpPr>
          <p:cNvPr id="10" name="Θέση κειμένου 3"/>
          <p:cNvSpPr>
            <a:spLocks noGrp="1"/>
          </p:cNvSpPr>
          <p:nvPr>
            <p:ph type="body" idx="1"/>
          </p:nvPr>
        </p:nvSpPr>
        <p:spPr>
          <a:xfrm>
            <a:off x="457200" y="1535113"/>
            <a:ext cx="3538736" cy="703400"/>
          </a:xfrm>
          <a:solidFill>
            <a:schemeClr val="accent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l-GR" sz="1600" dirty="0">
                <a:solidFill>
                  <a:schemeClr val="bg1"/>
                </a:solidFill>
              </a:rPr>
              <a:t>Νέα Ερευνητικά Έργα ανά Πλαίσιο Χρηματοδότησης (2016</a:t>
            </a:r>
            <a:r>
              <a:rPr lang="en-US" sz="1600" dirty="0">
                <a:solidFill>
                  <a:schemeClr val="bg1"/>
                </a:solidFill>
              </a:rPr>
              <a:t>-20</a:t>
            </a:r>
            <a:r>
              <a:rPr lang="el-GR" sz="1600" dirty="0">
                <a:solidFill>
                  <a:schemeClr val="bg1"/>
                </a:solidFill>
              </a:rPr>
              <a:t>20)</a:t>
            </a:r>
          </a:p>
        </p:txBody>
      </p:sp>
      <p:sp>
        <p:nvSpPr>
          <p:cNvPr id="12" name="Θέση κειμένου 5"/>
          <p:cNvSpPr txBox="1">
            <a:spLocks/>
          </p:cNvSpPr>
          <p:nvPr/>
        </p:nvSpPr>
        <p:spPr bwMode="auto">
          <a:xfrm>
            <a:off x="467544" y="4495364"/>
            <a:ext cx="3542171" cy="432048"/>
          </a:xfrm>
          <a:prstGeom prst="rect">
            <a:avLst/>
          </a:prstGeom>
          <a:solidFill>
            <a:schemeClr val="bg1">
              <a:lumMod val="75000"/>
            </a:schemeClr>
          </a:solidFill>
          <a:ln>
            <a:noFill/>
          </a:ln>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400" b="1" kern="1200">
                <a:solidFill>
                  <a:schemeClr val="tx1"/>
                </a:solidFill>
                <a:latin typeface="+mn-lt"/>
                <a:ea typeface="+mn-ea"/>
                <a:cs typeface="+mn-cs"/>
              </a:defRPr>
            </a:lvl1pPr>
            <a:lvl2pPr marL="457200" indent="0" algn="l" rtl="0" eaLnBrk="0" fontAlgn="base" hangingPunct="0">
              <a:spcBef>
                <a:spcPct val="20000"/>
              </a:spcBef>
              <a:spcAft>
                <a:spcPct val="0"/>
              </a:spcAft>
              <a:buFont typeface="Arial" panose="020B0604020202020204" pitchFamily="34" charset="0"/>
              <a:buNone/>
              <a:defRPr sz="2000" b="1"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sz="1800" b="1"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sz="1600" b="1"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l-GR" sz="1200" dirty="0"/>
              <a:t>1) Άμεση Ενημέρωση και Προγραμματισμός Συνάντησης με ΕΥ έργου που ανοίγει</a:t>
            </a:r>
          </a:p>
        </p:txBody>
      </p:sp>
      <p:sp>
        <p:nvSpPr>
          <p:cNvPr id="9" name="Ορθογώνιο 8"/>
          <p:cNvSpPr/>
          <p:nvPr/>
        </p:nvSpPr>
        <p:spPr>
          <a:xfrm>
            <a:off x="453765" y="5013176"/>
            <a:ext cx="3542171" cy="1296144"/>
          </a:xfrm>
          <a:prstGeom prst="rect">
            <a:avLst/>
          </a:prstGeom>
          <a:solidFill>
            <a:schemeClr val="bg1">
              <a:lumMod val="75000"/>
            </a:schemeClr>
          </a:solidFill>
          <a:ln>
            <a:noFill/>
          </a:ln>
        </p:spPr>
        <p:txBody>
          <a:bodyPr vert="horz" wrap="square" lIns="91440" tIns="45720" rIns="91440" bIns="45720" numCol="1" anchor="b" anchorCtr="0" compatLnSpc="1">
            <a:prstTxWarp prst="textNoShape">
              <a:avLst/>
            </a:prstTxWarp>
          </a:bodyPr>
          <a:lstStyle/>
          <a:p>
            <a:pPr>
              <a:spcBef>
                <a:spcPct val="20000"/>
              </a:spcBef>
              <a:buFont typeface="Arial" panose="020B0604020202020204" pitchFamily="34" charset="0"/>
              <a:buNone/>
            </a:pPr>
            <a:r>
              <a:rPr lang="el-GR" sz="1200" b="1" dirty="0">
                <a:latin typeface="+mn-lt"/>
                <a:cs typeface="+mn-cs"/>
              </a:rPr>
              <a:t>2) Συνεργασία με ΕΥ του έργου στην σύνταξη αναφοράς (</a:t>
            </a:r>
            <a:r>
              <a:rPr lang="en-US" sz="1200" b="1" dirty="0">
                <a:latin typeface="+mn-lt"/>
                <a:cs typeface="+mn-cs"/>
              </a:rPr>
              <a:t>report) </a:t>
            </a:r>
            <a:r>
              <a:rPr lang="el-GR" sz="1200" b="1" dirty="0">
                <a:latin typeface="+mn-lt"/>
                <a:cs typeface="+mn-cs"/>
              </a:rPr>
              <a:t>αναφορικά με την προοπτική αξιοποίησης ανάλογα με τα </a:t>
            </a:r>
            <a:r>
              <a:rPr lang="en-US" sz="1200" b="1" dirty="0">
                <a:latin typeface="+mn-lt"/>
                <a:cs typeface="+mn-cs"/>
              </a:rPr>
              <a:t>milestones </a:t>
            </a:r>
            <a:r>
              <a:rPr lang="el-GR" sz="1200" b="1" dirty="0">
                <a:latin typeface="+mn-lt"/>
                <a:cs typeface="+mn-cs"/>
              </a:rPr>
              <a:t>του έργου</a:t>
            </a:r>
          </a:p>
          <a:p>
            <a:pPr lvl="1">
              <a:spcBef>
                <a:spcPct val="20000"/>
              </a:spcBef>
            </a:pPr>
            <a:r>
              <a:rPr lang="el-GR" sz="1200" b="1" dirty="0">
                <a:latin typeface="+mn-lt"/>
                <a:cs typeface="+mn-cs"/>
              </a:rPr>
              <a:t>IRL (</a:t>
            </a:r>
            <a:r>
              <a:rPr lang="el-GR" sz="1200" b="1" dirty="0" err="1">
                <a:latin typeface="+mn-lt"/>
                <a:cs typeface="+mn-cs"/>
              </a:rPr>
              <a:t>Innovation</a:t>
            </a:r>
            <a:r>
              <a:rPr lang="el-GR" sz="1200" b="1" dirty="0">
                <a:latin typeface="+mn-lt"/>
                <a:cs typeface="+mn-cs"/>
              </a:rPr>
              <a:t> </a:t>
            </a:r>
            <a:r>
              <a:rPr lang="el-GR" sz="1200" b="1" dirty="0" err="1">
                <a:latin typeface="+mn-lt"/>
                <a:cs typeface="+mn-cs"/>
              </a:rPr>
              <a:t>Readiness</a:t>
            </a:r>
            <a:r>
              <a:rPr lang="el-GR" sz="1200" b="1" dirty="0">
                <a:latin typeface="+mn-lt"/>
                <a:cs typeface="+mn-cs"/>
              </a:rPr>
              <a:t> </a:t>
            </a:r>
            <a:r>
              <a:rPr lang="el-GR" sz="1200" b="1" dirty="0" err="1">
                <a:latin typeface="+mn-lt"/>
                <a:cs typeface="+mn-cs"/>
              </a:rPr>
              <a:t>Level</a:t>
            </a:r>
            <a:r>
              <a:rPr lang="el-GR" sz="1200" b="1" dirty="0">
                <a:latin typeface="+mn-lt"/>
                <a:cs typeface="+mn-cs"/>
              </a:rPr>
              <a:t>), </a:t>
            </a:r>
          </a:p>
          <a:p>
            <a:pPr lvl="1">
              <a:spcBef>
                <a:spcPct val="20000"/>
              </a:spcBef>
            </a:pPr>
            <a:r>
              <a:rPr lang="el-GR" sz="1200" b="1" dirty="0" err="1">
                <a:latin typeface="+mn-lt"/>
                <a:cs typeface="+mn-cs"/>
              </a:rPr>
              <a:t>Technology</a:t>
            </a:r>
            <a:r>
              <a:rPr lang="el-GR" sz="1200" b="1" dirty="0">
                <a:latin typeface="+mn-lt"/>
                <a:cs typeface="+mn-cs"/>
              </a:rPr>
              <a:t> </a:t>
            </a:r>
            <a:r>
              <a:rPr lang="el-GR" sz="1200" b="1" dirty="0" err="1">
                <a:latin typeface="+mn-lt"/>
                <a:cs typeface="+mn-cs"/>
              </a:rPr>
              <a:t>Readiness</a:t>
            </a:r>
            <a:r>
              <a:rPr lang="el-GR" sz="1200" b="1" dirty="0">
                <a:latin typeface="+mn-lt"/>
                <a:cs typeface="+mn-cs"/>
              </a:rPr>
              <a:t> </a:t>
            </a:r>
            <a:r>
              <a:rPr lang="el-GR" sz="1200" b="1" dirty="0" err="1">
                <a:latin typeface="+mn-lt"/>
                <a:cs typeface="+mn-cs"/>
              </a:rPr>
              <a:t>Level</a:t>
            </a:r>
            <a:r>
              <a:rPr lang="el-GR" sz="1200" b="1" dirty="0">
                <a:latin typeface="+mn-lt"/>
                <a:cs typeface="+mn-cs"/>
              </a:rPr>
              <a:t>, </a:t>
            </a:r>
          </a:p>
          <a:p>
            <a:pPr lvl="1">
              <a:spcBef>
                <a:spcPct val="20000"/>
              </a:spcBef>
            </a:pPr>
            <a:r>
              <a:rPr lang="el-GR" sz="1200" b="1" dirty="0" err="1">
                <a:latin typeface="+mn-lt"/>
                <a:cs typeface="+mn-cs"/>
              </a:rPr>
              <a:t>Investment</a:t>
            </a:r>
            <a:r>
              <a:rPr lang="el-GR" sz="1200" b="1" dirty="0">
                <a:latin typeface="+mn-lt"/>
                <a:cs typeface="+mn-cs"/>
              </a:rPr>
              <a:t> </a:t>
            </a:r>
            <a:r>
              <a:rPr lang="el-GR" sz="1200" b="1" dirty="0" err="1">
                <a:latin typeface="+mn-lt"/>
                <a:cs typeface="+mn-cs"/>
              </a:rPr>
              <a:t>Readiness</a:t>
            </a:r>
            <a:r>
              <a:rPr lang="el-GR" sz="1200" b="1" dirty="0">
                <a:latin typeface="+mn-lt"/>
                <a:cs typeface="+mn-cs"/>
              </a:rPr>
              <a:t> </a:t>
            </a:r>
            <a:r>
              <a:rPr lang="el-GR" sz="1200" b="1" dirty="0" err="1">
                <a:latin typeface="+mn-lt"/>
                <a:cs typeface="+mn-cs"/>
              </a:rPr>
              <a:t>Level</a:t>
            </a:r>
            <a:r>
              <a:rPr lang="el-GR" sz="1200" b="1" dirty="0">
                <a:latin typeface="+mn-lt"/>
                <a:cs typeface="+mn-cs"/>
              </a:rPr>
              <a:t> (IRL)</a:t>
            </a:r>
          </a:p>
        </p:txBody>
      </p:sp>
      <p:sp>
        <p:nvSpPr>
          <p:cNvPr id="4" name="Θέση υποσέλιδου 3">
            <a:extLst>
              <a:ext uri="{FF2B5EF4-FFF2-40B4-BE49-F238E27FC236}">
                <a16:creationId xmlns:a16="http://schemas.microsoft.com/office/drawing/2014/main" id="{86520B55-DD7B-48B8-9F48-00B4BF46D8C1}"/>
              </a:ext>
            </a:extLst>
          </p:cNvPr>
          <p:cNvSpPr>
            <a:spLocks noGrp="1"/>
          </p:cNvSpPr>
          <p:nvPr>
            <p:ph type="ftr" sz="quarter" idx="11"/>
          </p:nvPr>
        </p:nvSpPr>
        <p:spPr>
          <a:xfrm>
            <a:off x="755576" y="6356350"/>
            <a:ext cx="7056784" cy="365125"/>
          </a:xfrm>
        </p:spPr>
        <p:txBody>
          <a:bodyPr/>
          <a:lstStyle/>
          <a:p>
            <a:pPr>
              <a:defRPr/>
            </a:pPr>
            <a:r>
              <a:rPr lang="el-GR" dirty="0"/>
              <a:t>Γραφείο Μεταφοράς Τεχνολογίας ΑΠΘ, Παρασκευή 22 Οκτωβρίου 2021</a:t>
            </a:r>
          </a:p>
        </p:txBody>
      </p:sp>
      <p:graphicFrame>
        <p:nvGraphicFramePr>
          <p:cNvPr id="13" name="Γράφημα 12">
            <a:extLst>
              <a:ext uri="{FF2B5EF4-FFF2-40B4-BE49-F238E27FC236}">
                <a16:creationId xmlns:a16="http://schemas.microsoft.com/office/drawing/2014/main" id="{97C8D00D-4564-442D-B2CD-630288E68E85}"/>
              </a:ext>
            </a:extLst>
          </p:cNvPr>
          <p:cNvGraphicFramePr>
            <a:graphicFrameLocks/>
          </p:cNvGraphicFramePr>
          <p:nvPr>
            <p:extLst>
              <p:ext uri="{D42A27DB-BD31-4B8C-83A1-F6EECF244321}">
                <p14:modId xmlns:p14="http://schemas.microsoft.com/office/powerpoint/2010/main" val="2052957051"/>
              </p:ext>
            </p:extLst>
          </p:nvPr>
        </p:nvGraphicFramePr>
        <p:xfrm>
          <a:off x="489728" y="2564904"/>
          <a:ext cx="3538736" cy="20361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10032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Τίτλος 1"/>
          <p:cNvSpPr>
            <a:spLocks noGrp="1"/>
          </p:cNvSpPr>
          <p:nvPr>
            <p:ph type="title"/>
          </p:nvPr>
        </p:nvSpPr>
        <p:spPr>
          <a:xfrm>
            <a:off x="467544" y="836712"/>
            <a:ext cx="8496176" cy="581025"/>
          </a:xfrm>
        </p:spPr>
        <p:txBody>
          <a:bodyPr/>
          <a:lstStyle/>
          <a:p>
            <a:r>
              <a:rPr lang="el-GR" sz="3200" b="1" dirty="0"/>
              <a:t>Γ. </a:t>
            </a:r>
            <a:r>
              <a:rPr lang="el-GR" sz="3200" dirty="0"/>
              <a:t>Αξιοποίηση Αποτελεσμάτων / Παραδοτέων Ερευνητικών Έργων</a:t>
            </a:r>
            <a:endParaRPr lang="el-GR" altLang="en-US" sz="3200" dirty="0"/>
          </a:p>
        </p:txBody>
      </p:sp>
      <p:graphicFrame>
        <p:nvGraphicFramePr>
          <p:cNvPr id="4" name="Θέση περιεχομένου 3">
            <a:extLst>
              <a:ext uri="{FF2B5EF4-FFF2-40B4-BE49-F238E27FC236}">
                <a16:creationId xmlns:a16="http://schemas.microsoft.com/office/drawing/2014/main" id="{425B6DA8-6A17-495E-BB74-2DCD2AF37620}"/>
              </a:ext>
            </a:extLst>
          </p:cNvPr>
          <p:cNvGraphicFramePr>
            <a:graphicFrameLocks noGrp="1"/>
          </p:cNvGraphicFramePr>
          <p:nvPr>
            <p:ph idx="1"/>
            <p:extLst>
              <p:ext uri="{D42A27DB-BD31-4B8C-83A1-F6EECF244321}">
                <p14:modId xmlns:p14="http://schemas.microsoft.com/office/powerpoint/2010/main" val="3183726636"/>
              </p:ext>
            </p:extLst>
          </p:nvPr>
        </p:nvGraphicFramePr>
        <p:xfrm>
          <a:off x="395536" y="1628800"/>
          <a:ext cx="8352928"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Θέση υποσέλιδου 1"/>
          <p:cNvSpPr>
            <a:spLocks noGrp="1"/>
          </p:cNvSpPr>
          <p:nvPr>
            <p:ph type="ftr" sz="quarter" idx="11"/>
          </p:nvPr>
        </p:nvSpPr>
        <p:spPr>
          <a:xfrm>
            <a:off x="755576" y="6356350"/>
            <a:ext cx="7848872" cy="365125"/>
          </a:xfrm>
        </p:spPr>
        <p:txBody>
          <a:bodyPr/>
          <a:lstStyle/>
          <a:p>
            <a:pPr>
              <a:defRPr/>
            </a:pPr>
            <a:r>
              <a:rPr lang="el-GR"/>
              <a:t>Γραφείο Μεταφοράς Τεχνολογίας ΑΠΘ, Παρασκευή 22 Οκτωβρίου 2021</a:t>
            </a: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Επενδυτικα</a:t>
            </a:r>
            <a:r>
              <a:rPr lang="el-GR" dirty="0"/>
              <a:t> </a:t>
            </a:r>
            <a:r>
              <a:rPr lang="el-GR" dirty="0" err="1"/>
              <a:t>σχεδια</a:t>
            </a:r>
            <a:r>
              <a:rPr lang="el-GR" dirty="0"/>
              <a:t> </a:t>
            </a:r>
            <a:r>
              <a:rPr lang="el-GR" dirty="0" err="1"/>
              <a:t>καινοτομιας</a:t>
            </a:r>
            <a:endParaRPr lang="el-GR" dirty="0"/>
          </a:p>
        </p:txBody>
      </p:sp>
      <p:sp>
        <p:nvSpPr>
          <p:cNvPr id="3" name="Θέση υποσέλιδου 2">
            <a:extLst>
              <a:ext uri="{FF2B5EF4-FFF2-40B4-BE49-F238E27FC236}">
                <a16:creationId xmlns:a16="http://schemas.microsoft.com/office/drawing/2014/main" id="{1DD26FF7-88B2-47FF-A43A-4B3A295EEABF}"/>
              </a:ext>
            </a:extLst>
          </p:cNvPr>
          <p:cNvSpPr>
            <a:spLocks noGrp="1"/>
          </p:cNvSpPr>
          <p:nvPr>
            <p:ph type="ftr" sz="quarter" idx="11"/>
          </p:nvPr>
        </p:nvSpPr>
        <p:spPr/>
        <p:txBody>
          <a:bodyPr/>
          <a:lstStyle/>
          <a:p>
            <a:pPr>
              <a:defRPr/>
            </a:pPr>
            <a:r>
              <a:rPr lang="el-GR"/>
              <a:t>Γραφείο Μεταφοράς Τεχνολογίας ΑΠΘ, Παρασκευή 22 Οκτωβρίου 2021</a:t>
            </a:r>
          </a:p>
        </p:txBody>
      </p:sp>
    </p:spTree>
    <p:extLst>
      <p:ext uri="{BB962C8B-B14F-4D97-AF65-F5344CB8AC3E}">
        <p14:creationId xmlns:p14="http://schemas.microsoft.com/office/powerpoint/2010/main" val="508361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20B1C6-592F-44B7-80EE-F3AE48B52598}"/>
              </a:ext>
            </a:extLst>
          </p:cNvPr>
          <p:cNvSpPr>
            <a:spLocks noGrp="1"/>
          </p:cNvSpPr>
          <p:nvPr>
            <p:ph type="title"/>
          </p:nvPr>
        </p:nvSpPr>
        <p:spPr/>
        <p:txBody>
          <a:bodyPr/>
          <a:lstStyle/>
          <a:p>
            <a:r>
              <a:rPr lang="el-GR" sz="3600" b="1" i="0" u="none" strike="noStrike" baseline="0" dirty="0">
                <a:solidFill>
                  <a:srgbClr val="000000"/>
                </a:solidFill>
                <a:latin typeface="Calibri" panose="020F0502020204030204" pitchFamily="34" charset="0"/>
              </a:rPr>
              <a:t>Επενδυτικά Σχέδια Καινοτομίας </a:t>
            </a:r>
            <a:endParaRPr lang="el-GR" sz="3600" b="1" dirty="0"/>
          </a:p>
        </p:txBody>
      </p:sp>
      <p:sp>
        <p:nvSpPr>
          <p:cNvPr id="3" name="Θέση περιεχομένου 2">
            <a:extLst>
              <a:ext uri="{FF2B5EF4-FFF2-40B4-BE49-F238E27FC236}">
                <a16:creationId xmlns:a16="http://schemas.microsoft.com/office/drawing/2014/main" id="{AD4C4F79-361E-4602-B660-CE71DD73CFDB}"/>
              </a:ext>
            </a:extLst>
          </p:cNvPr>
          <p:cNvSpPr>
            <a:spLocks noGrp="1"/>
          </p:cNvSpPr>
          <p:nvPr>
            <p:ph idx="1"/>
          </p:nvPr>
        </p:nvSpPr>
        <p:spPr/>
        <p:txBody>
          <a:bodyPr/>
          <a:lstStyle/>
          <a:p>
            <a:pPr algn="just"/>
            <a:r>
              <a:rPr lang="el-GR" sz="1800" b="1" i="0" u="none" strike="noStrike" baseline="0" dirty="0">
                <a:solidFill>
                  <a:srgbClr val="000000"/>
                </a:solidFill>
                <a:latin typeface="Calibri" panose="020F0502020204030204" pitchFamily="34" charset="0"/>
              </a:rPr>
              <a:t>ΕΠΙΧΕΙΡΗΣΙΑΚΟ ΠΡΟΓΡΑΜΜΑ ΠΕΡΙΦΕΡΕΙΑΣ ΚΕΝΤΡΙΚΗΣ ΜΑΚΕΔΟΝΙΑΣ 2014-2020 </a:t>
            </a:r>
            <a:endParaRPr lang="el-GR" sz="1800" b="0" i="0" u="none" strike="noStrike" baseline="0" dirty="0">
              <a:solidFill>
                <a:srgbClr val="000000"/>
              </a:solidFill>
              <a:latin typeface="Calibri" panose="020F0502020204030204" pitchFamily="34" charset="0"/>
            </a:endParaRPr>
          </a:p>
          <a:p>
            <a:pPr algn="just"/>
            <a:r>
              <a:rPr lang="el-GR" sz="1800" b="1" i="0" u="none" strike="noStrike" baseline="0" dirty="0">
                <a:solidFill>
                  <a:srgbClr val="000000"/>
                </a:solidFill>
                <a:latin typeface="Calibri" panose="020F0502020204030204" pitchFamily="34" charset="0"/>
              </a:rPr>
              <a:t>ΑΞΟΝΑΣ ΠΡΟΤΕΡΑΙΟΤΗΤΑΣ 01: </a:t>
            </a:r>
            <a:r>
              <a:rPr lang="el-GR" sz="1800" b="0" i="0" u="none" strike="noStrike" baseline="0" dirty="0">
                <a:solidFill>
                  <a:srgbClr val="000000"/>
                </a:solidFill>
                <a:latin typeface="Calibri" panose="020F0502020204030204" pitchFamily="34" charset="0"/>
              </a:rPr>
              <a:t>«Ενίσχυση της έρευνας, της τεχνολογικής ανάπτυξης και της καινοτομίας» </a:t>
            </a:r>
          </a:p>
          <a:p>
            <a:pPr algn="just"/>
            <a:r>
              <a:rPr lang="el-GR" sz="1800" b="1" i="0" u="none" strike="noStrike" baseline="0" dirty="0">
                <a:solidFill>
                  <a:srgbClr val="000000"/>
                </a:solidFill>
                <a:latin typeface="Calibri" panose="020F0502020204030204" pitchFamily="34" charset="0"/>
              </a:rPr>
              <a:t>ΘΕΜΑΤΙΚΟΣ ΣΤΟΧΟΣ 01 : </a:t>
            </a:r>
            <a:r>
              <a:rPr lang="el-GR" sz="1800" b="0" i="0" u="none" strike="noStrike" baseline="0" dirty="0">
                <a:solidFill>
                  <a:srgbClr val="000000"/>
                </a:solidFill>
                <a:latin typeface="Calibri" panose="020F0502020204030204" pitchFamily="34" charset="0"/>
              </a:rPr>
              <a:t>«Ενίσχυση της έρευνας, της τεχνολογικής ανάπτυξης και της καινοτομίας» </a:t>
            </a:r>
          </a:p>
          <a:p>
            <a:pPr algn="just"/>
            <a:r>
              <a:rPr lang="el-GR" sz="1800" b="1" i="0" u="none" strike="noStrike" baseline="0" dirty="0">
                <a:solidFill>
                  <a:srgbClr val="000000"/>
                </a:solidFill>
                <a:latin typeface="Calibri" panose="020F0502020204030204" pitchFamily="34" charset="0"/>
              </a:rPr>
              <a:t>Επενδυτική Προτεραιότητα 1.b: </a:t>
            </a:r>
            <a:r>
              <a:rPr lang="el-GR" sz="1800" b="0" i="0" u="none" strike="noStrike" baseline="0" dirty="0">
                <a:solidFill>
                  <a:srgbClr val="000000"/>
                </a:solidFill>
                <a:latin typeface="Calibri" panose="020F0502020204030204" pitchFamily="34" charset="0"/>
              </a:rPr>
              <a:t>«Προαγωγή επιχειρηματικών επενδύσεων στην έρευνα και καινοτομία, ανάπτυξη δεσμών και συνεργειών μεταξύ επιχειρήσεων, κέντρων έρευνας και ανάπτυξης και του τομέα της τριτοβάθμιας εκπαίδευσης, ιδίως μέσω της </a:t>
            </a:r>
            <a:r>
              <a:rPr lang="el-GR" sz="1800" b="1" i="0" u="none" strike="noStrike" baseline="0" dirty="0">
                <a:solidFill>
                  <a:srgbClr val="000000"/>
                </a:solidFill>
                <a:latin typeface="Calibri" panose="020F0502020204030204" pitchFamily="34" charset="0"/>
              </a:rPr>
              <a:t>προαγωγής επενδύσεων στην ανάπτυξη προϊόντων και υπηρεσιών, στη μεταφορά τεχνολογίας, </a:t>
            </a:r>
            <a:r>
              <a:rPr lang="el-GR" sz="1800" b="0" i="0" u="none" strike="noStrike" baseline="0" dirty="0">
                <a:solidFill>
                  <a:srgbClr val="000000"/>
                </a:solidFill>
                <a:latin typeface="Calibri" panose="020F0502020204030204" pitchFamily="34" charset="0"/>
              </a:rPr>
              <a:t>στην κοινωνική καινοτομία, στην οικολογική καινοτομία, στις εφαρμογές παροχής δημόσιων υπηρεσιών, στην ενθάρρυνση της ζήτησης, στη δικτύωση, στα συμπλέγματα φορέων και στην ανοιχτή καινοτομία μέσω ευφυούς εξειδίκευσης, καθώς και στήριξη της τεχνολογικής και εφαρμοσμένης έρευνας, δοκιμαστικών δράσεων, ενεργειών έγκαιρης επικύρωσης προϊόντων, προηγμένων ικανοτήτων παραγωγής, ειδικά σε βασικές τεχνολογίες και διάδοση των τεχνολογιών γενικής εφαρμογής» </a:t>
            </a:r>
            <a:endParaRPr lang="el-GR" dirty="0"/>
          </a:p>
        </p:txBody>
      </p:sp>
      <p:sp>
        <p:nvSpPr>
          <p:cNvPr id="4" name="Θέση υποσέλιδου 3">
            <a:extLst>
              <a:ext uri="{FF2B5EF4-FFF2-40B4-BE49-F238E27FC236}">
                <a16:creationId xmlns:a16="http://schemas.microsoft.com/office/drawing/2014/main" id="{75DB2283-71A8-4E18-B367-987D93B84AB8}"/>
              </a:ext>
            </a:extLst>
          </p:cNvPr>
          <p:cNvSpPr>
            <a:spLocks noGrp="1"/>
          </p:cNvSpPr>
          <p:nvPr>
            <p:ph type="ftr" sz="quarter" idx="11"/>
          </p:nvPr>
        </p:nvSpPr>
        <p:spPr>
          <a:xfrm>
            <a:off x="899592" y="6356350"/>
            <a:ext cx="7787208" cy="365125"/>
          </a:xfrm>
        </p:spPr>
        <p:txBody>
          <a:bodyPr/>
          <a:lstStyle/>
          <a:p>
            <a:pPr>
              <a:defRPr/>
            </a:pPr>
            <a:r>
              <a:rPr lang="el-GR" dirty="0">
                <a:solidFill>
                  <a:schemeClr val="tx1"/>
                </a:solidFill>
              </a:rPr>
              <a:t>Γραφείο Μεταφοράς Τεχνολογίας ΑΠΘ, Παρασκευή 22 Οκτωβρίου 2021</a:t>
            </a:r>
          </a:p>
        </p:txBody>
      </p:sp>
    </p:spTree>
    <p:extLst>
      <p:ext uri="{BB962C8B-B14F-4D97-AF65-F5344CB8AC3E}">
        <p14:creationId xmlns:p14="http://schemas.microsoft.com/office/powerpoint/2010/main" val="1540613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0EEF8D-09F2-4E19-9733-1474A05C83DA}"/>
              </a:ext>
            </a:extLst>
          </p:cNvPr>
          <p:cNvSpPr>
            <a:spLocks noGrp="1"/>
          </p:cNvSpPr>
          <p:nvPr>
            <p:ph type="title"/>
          </p:nvPr>
        </p:nvSpPr>
        <p:spPr>
          <a:xfrm>
            <a:off x="457200" y="341784"/>
            <a:ext cx="8229600" cy="1143000"/>
          </a:xfrm>
        </p:spPr>
        <p:txBody>
          <a:bodyPr/>
          <a:lstStyle/>
          <a:p>
            <a:r>
              <a:rPr lang="el-GR" sz="3600" b="1" i="0" u="none" strike="noStrike" baseline="0" dirty="0">
                <a:solidFill>
                  <a:srgbClr val="000000"/>
                </a:solidFill>
                <a:latin typeface="Calibri" panose="020F0502020204030204" pitchFamily="34" charset="0"/>
              </a:rPr>
              <a:t>Επενδυτικά Σχέδια Καινοτομίας </a:t>
            </a:r>
            <a:endParaRPr lang="el-GR" sz="3600" dirty="0"/>
          </a:p>
        </p:txBody>
      </p:sp>
      <p:sp>
        <p:nvSpPr>
          <p:cNvPr id="3" name="Θέση περιεχομένου 2">
            <a:extLst>
              <a:ext uri="{FF2B5EF4-FFF2-40B4-BE49-F238E27FC236}">
                <a16:creationId xmlns:a16="http://schemas.microsoft.com/office/drawing/2014/main" id="{CD209E59-3527-403E-8288-CBF94EBA4569}"/>
              </a:ext>
            </a:extLst>
          </p:cNvPr>
          <p:cNvSpPr>
            <a:spLocks noGrp="1"/>
          </p:cNvSpPr>
          <p:nvPr>
            <p:ph idx="1"/>
          </p:nvPr>
        </p:nvSpPr>
        <p:spPr/>
        <p:txBody>
          <a:bodyPr/>
          <a:lstStyle/>
          <a:p>
            <a:r>
              <a:rPr lang="el-GR" sz="2800" dirty="0"/>
              <a:t>Διπλώματα Ευρεσιτεχνίας</a:t>
            </a:r>
          </a:p>
          <a:p>
            <a:pPr lvl="1"/>
            <a:r>
              <a:rPr lang="el-GR" sz="2400" dirty="0"/>
              <a:t>Κατοχύρωση από Συντονιστή Έργου ή από ΕΛΚΕ ΑΠΘ</a:t>
            </a:r>
          </a:p>
          <a:p>
            <a:pPr lvl="1"/>
            <a:r>
              <a:rPr lang="el-GR" sz="2400" dirty="0"/>
              <a:t>Έντυπο Αίτησης Ατ12 / ΕΚΔΗΛΩΣΗ ΕΝΔΙΑΦΕΡΟΝΤΟΣ ΓΙΑ ΠΡΟΣΤΑΣΙΑ ΕΦΕΥΡΕΣΗΣ </a:t>
            </a:r>
            <a:endParaRPr lang="en-US" sz="2400" dirty="0"/>
          </a:p>
          <a:p>
            <a:pPr marL="342900" lvl="1" indent="-342900">
              <a:buFont typeface="Arial" panose="020B0604020202020204" pitchFamily="34" charset="0"/>
              <a:buChar char="•"/>
            </a:pPr>
            <a:r>
              <a:rPr lang="el-GR" dirty="0"/>
              <a:t>Σχέδιο Αξιοποίησης Ερευνητικών Αποτελεσμάτων</a:t>
            </a:r>
          </a:p>
          <a:p>
            <a:pPr marL="342900" lvl="1" indent="-342900">
              <a:buFont typeface="Arial" panose="020B0604020202020204" pitchFamily="34" charset="0"/>
              <a:buChar char="•"/>
            </a:pPr>
            <a:r>
              <a:rPr lang="el-GR" dirty="0"/>
              <a:t>Οικονομική Εκμετάλλευση Ερευνητικών Αποτελεσμάτων</a:t>
            </a:r>
          </a:p>
          <a:p>
            <a:pPr lvl="1"/>
            <a:r>
              <a:rPr lang="el-GR" sz="2400" dirty="0"/>
              <a:t>Συμφωνητικό Συνεργασίας με ΕΛΚΕ ΑΠΘ</a:t>
            </a:r>
          </a:p>
        </p:txBody>
      </p:sp>
      <p:sp>
        <p:nvSpPr>
          <p:cNvPr id="4" name="Θέση υποσέλιδου 3">
            <a:extLst>
              <a:ext uri="{FF2B5EF4-FFF2-40B4-BE49-F238E27FC236}">
                <a16:creationId xmlns:a16="http://schemas.microsoft.com/office/drawing/2014/main" id="{B63FF007-2E2F-45BC-83B1-103FECB2BBD3}"/>
              </a:ext>
            </a:extLst>
          </p:cNvPr>
          <p:cNvSpPr>
            <a:spLocks noGrp="1"/>
          </p:cNvSpPr>
          <p:nvPr>
            <p:ph type="ftr" sz="quarter" idx="11"/>
          </p:nvPr>
        </p:nvSpPr>
        <p:spPr>
          <a:xfrm>
            <a:off x="899592" y="6356350"/>
            <a:ext cx="7787208" cy="365125"/>
          </a:xfrm>
        </p:spPr>
        <p:txBody>
          <a:bodyPr/>
          <a:lstStyle/>
          <a:p>
            <a:pPr>
              <a:defRPr/>
            </a:pPr>
            <a:r>
              <a:rPr lang="el-GR" dirty="0"/>
              <a:t>Γραφείο Μεταφοράς Τεχνολογίας ΑΠΘ, Παρασκευή 22 Οκτωβρίου 2021</a:t>
            </a:r>
          </a:p>
        </p:txBody>
      </p:sp>
    </p:spTree>
    <p:extLst>
      <p:ext uri="{BB962C8B-B14F-4D97-AF65-F5344CB8AC3E}">
        <p14:creationId xmlns:p14="http://schemas.microsoft.com/office/powerpoint/2010/main" val="2387450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Τίτλος 6"/>
          <p:cNvSpPr>
            <a:spLocks noGrp="1"/>
          </p:cNvSpPr>
          <p:nvPr>
            <p:ph type="title"/>
          </p:nvPr>
        </p:nvSpPr>
        <p:spPr>
          <a:xfrm>
            <a:off x="468313" y="1341438"/>
            <a:ext cx="8229600" cy="1143000"/>
          </a:xfrm>
        </p:spPr>
        <p:txBody>
          <a:bodyPr/>
          <a:lstStyle/>
          <a:p>
            <a:r>
              <a:rPr lang="el-GR" altLang="el-GR" sz="4000"/>
              <a:t>Ευχαριστούμε για την προσοχή σας!</a:t>
            </a:r>
          </a:p>
        </p:txBody>
      </p:sp>
      <p:pic>
        <p:nvPicPr>
          <p:cNvPr id="26627" name="Picture 3" descr="Y:\ΚΟΙΝΟΧΡΗΣΤΟΣ\Λογότυπο ΕΕ ΑΠΘ\Λογότυπο ΕπΕρ\Νέος Λογότυπος Ε.Ε\eidikosLogariasmos_logo_Gr_Blu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5588" y="5132388"/>
            <a:ext cx="352901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Ορθογώνιο 5">
            <a:extLst>
              <a:ext uri="{FF2B5EF4-FFF2-40B4-BE49-F238E27FC236}">
                <a16:creationId xmlns:a16="http://schemas.microsoft.com/office/drawing/2014/main" id="{E7C1BB67-FDA8-4000-BED7-1379F146F996}"/>
              </a:ext>
            </a:extLst>
          </p:cNvPr>
          <p:cNvSpPr>
            <a:spLocks noChangeArrowheads="1"/>
          </p:cNvSpPr>
          <p:nvPr/>
        </p:nvSpPr>
        <p:spPr bwMode="auto">
          <a:xfrm>
            <a:off x="2411413" y="2828925"/>
            <a:ext cx="4446587"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l-GR" altLang="el-GR" dirty="0">
                <a:latin typeface="+mn-lt"/>
              </a:rPr>
              <a:t>Κτίριο ΚΕ.Δ.Ε.Α., </a:t>
            </a:r>
            <a:r>
              <a:rPr lang="en-US" altLang="el-GR" dirty="0">
                <a:latin typeface="+mn-lt"/>
              </a:rPr>
              <a:t> </a:t>
            </a:r>
            <a:r>
              <a:rPr lang="el-GR" altLang="el-GR" dirty="0">
                <a:latin typeface="+mn-lt"/>
              </a:rPr>
              <a:t>3ης Σεπτεμβρίου </a:t>
            </a:r>
            <a:r>
              <a:rPr lang="en-US" altLang="el-GR" dirty="0">
                <a:latin typeface="+mn-lt"/>
              </a:rPr>
              <a:t>E-mail:</a:t>
            </a:r>
            <a:r>
              <a:rPr lang="el-GR" altLang="el-GR" dirty="0">
                <a:latin typeface="+mn-lt"/>
              </a:rPr>
              <a:t> </a:t>
            </a:r>
            <a:r>
              <a:rPr lang="en-US" altLang="el-GR" dirty="0">
                <a:latin typeface="+mn-lt"/>
                <a:hlinkClick r:id="rId4"/>
              </a:rPr>
              <a:t>tto@rc.auth.gr</a:t>
            </a:r>
            <a:r>
              <a:rPr lang="en-US" altLang="el-GR" dirty="0">
                <a:latin typeface="+mn-lt"/>
              </a:rPr>
              <a:t> </a:t>
            </a:r>
            <a:br>
              <a:rPr lang="el-GR" altLang="el-GR" b="1" dirty="0">
                <a:latin typeface="+mn-lt"/>
              </a:rPr>
            </a:br>
            <a:r>
              <a:rPr lang="el-GR" altLang="el-GR" dirty="0">
                <a:latin typeface="+mn-lt"/>
              </a:rPr>
              <a:t>Τ:</a:t>
            </a:r>
            <a:r>
              <a:rPr lang="en-US" altLang="el-GR" dirty="0">
                <a:latin typeface="+mn-lt"/>
              </a:rPr>
              <a:t> </a:t>
            </a:r>
            <a:r>
              <a:rPr lang="el-GR" altLang="el-GR" dirty="0">
                <a:latin typeface="+mn-lt"/>
              </a:rPr>
              <a:t>2310 </a:t>
            </a:r>
            <a:r>
              <a:rPr lang="en-US" altLang="el-GR" dirty="0">
                <a:latin typeface="+mn-lt"/>
              </a:rPr>
              <a:t>994011, 2310 994066, 2310 994021</a:t>
            </a:r>
            <a:br>
              <a:rPr lang="en-US" altLang="el-GR" dirty="0">
                <a:latin typeface="+mn-lt"/>
              </a:rPr>
            </a:br>
            <a:endParaRPr lang="en-US" altLang="el-GR" dirty="0">
              <a:latin typeface="+mn-lt"/>
            </a:endParaRPr>
          </a:p>
          <a:p>
            <a:pPr algn="ctr" eaLnBrk="1" hangingPunct="1">
              <a:defRPr/>
            </a:pPr>
            <a:r>
              <a:rPr lang="en-US" altLang="el-GR" dirty="0">
                <a:latin typeface="+mn-lt"/>
              </a:rPr>
              <a:t> </a:t>
            </a:r>
            <a:r>
              <a:rPr lang="en-US" altLang="el-GR" dirty="0">
                <a:latin typeface="+mn-lt"/>
                <a:hlinkClick r:id="rId5"/>
              </a:rPr>
              <a:t>facebook.com/</a:t>
            </a:r>
            <a:r>
              <a:rPr lang="en-US" altLang="el-GR" dirty="0" err="1">
                <a:latin typeface="+mn-lt"/>
                <a:hlinkClick r:id="rId5"/>
              </a:rPr>
              <a:t>authelke</a:t>
            </a:r>
            <a:r>
              <a:rPr lang="en-US" altLang="el-GR" dirty="0">
                <a:latin typeface="+mn-lt"/>
                <a:hlinkClick r:id="rId5"/>
              </a:rPr>
              <a:t>/</a:t>
            </a:r>
            <a:br>
              <a:rPr lang="en-US" altLang="el-GR" dirty="0">
                <a:latin typeface="+mn-lt"/>
              </a:rPr>
            </a:br>
            <a:endParaRPr lang="en-US" altLang="el-GR" dirty="0">
              <a:latin typeface="+mn-lt"/>
            </a:endParaRPr>
          </a:p>
          <a:p>
            <a:pPr algn="ctr" eaLnBrk="1" hangingPunct="1">
              <a:defRPr/>
            </a:pPr>
            <a:r>
              <a:rPr lang="en-US" altLang="el-GR" dirty="0">
                <a:latin typeface="+mn-lt"/>
              </a:rPr>
              <a:t> twitter.com/</a:t>
            </a:r>
            <a:r>
              <a:rPr lang="en-US" altLang="el-GR" dirty="0" err="1">
                <a:latin typeface="+mn-lt"/>
              </a:rPr>
              <a:t>Elkeauth</a:t>
            </a:r>
            <a:endParaRPr lang="en-US" altLang="el-GR" dirty="0">
              <a:latin typeface="+mn-lt"/>
            </a:endParaRPr>
          </a:p>
          <a:p>
            <a:pPr algn="ctr" eaLnBrk="1" hangingPunct="1">
              <a:defRPr/>
            </a:pPr>
            <a:endParaRPr lang="en-US" altLang="el-GR" dirty="0"/>
          </a:p>
          <a:p>
            <a:pPr algn="ctr" eaLnBrk="1" hangingPunct="1">
              <a:defRPr/>
            </a:pPr>
            <a:endParaRPr lang="el-GR" altLang="el-GR" dirty="0"/>
          </a:p>
        </p:txBody>
      </p:sp>
      <p:pic>
        <p:nvPicPr>
          <p:cNvPr id="26629" name="Picture 2" descr="C:\Users\iliana\Desktop\6a00d83451b36c69e201bb0955aa16970d-600w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0050" y="4203700"/>
            <a:ext cx="407988"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3" descr="C:\Users\iliana\Desktop\twitterbird_RGB.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0713" y="4813300"/>
            <a:ext cx="374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Θέση υποσέλιδου 1"/>
          <p:cNvSpPr>
            <a:spLocks noGrp="1"/>
          </p:cNvSpPr>
          <p:nvPr>
            <p:ph type="ftr" sz="quarter" idx="11"/>
          </p:nvPr>
        </p:nvSpPr>
        <p:spPr/>
        <p:txBody>
          <a:bodyPr/>
          <a:lstStyle/>
          <a:p>
            <a:pPr>
              <a:defRPr/>
            </a:pPr>
            <a:r>
              <a:rPr lang="el-GR"/>
              <a:t>Γραφείο Μεταφοράς Τεχνολογίας ΑΠΘ, Παρασκευή 22 Οκτωβρίου 2021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Τίτλος 1"/>
          <p:cNvSpPr>
            <a:spLocks noGrp="1"/>
          </p:cNvSpPr>
          <p:nvPr>
            <p:ph type="title"/>
          </p:nvPr>
        </p:nvSpPr>
        <p:spPr>
          <a:xfrm>
            <a:off x="468313" y="476250"/>
            <a:ext cx="8229600" cy="1143000"/>
          </a:xfrm>
        </p:spPr>
        <p:txBody>
          <a:bodyPr/>
          <a:lstStyle/>
          <a:p>
            <a:r>
              <a:rPr lang="el-GR" altLang="el-GR" sz="3600" dirty="0"/>
              <a:t>Μεταφοράς</a:t>
            </a:r>
            <a:r>
              <a:rPr lang="en-US" altLang="el-GR" sz="3600" dirty="0"/>
              <a:t> </a:t>
            </a:r>
            <a:r>
              <a:rPr lang="el-GR" altLang="el-GR" sz="3600" dirty="0"/>
              <a:t>Τεχνολογίας στο ΑΠΘ</a:t>
            </a:r>
          </a:p>
        </p:txBody>
      </p:sp>
      <p:sp>
        <p:nvSpPr>
          <p:cNvPr id="9" name="Content Placeholder 8">
            <a:extLst>
              <a:ext uri="{FF2B5EF4-FFF2-40B4-BE49-F238E27FC236}">
                <a16:creationId xmlns:a16="http://schemas.microsoft.com/office/drawing/2014/main" id="{9E8E4C83-4857-4C81-8114-0D7321BD74F3}"/>
              </a:ext>
            </a:extLst>
          </p:cNvPr>
          <p:cNvSpPr>
            <a:spLocks noGrp="1"/>
          </p:cNvSpPr>
          <p:nvPr>
            <p:ph idx="1"/>
          </p:nvPr>
        </p:nvSpPr>
        <p:spPr>
          <a:xfrm>
            <a:off x="323850" y="1772817"/>
            <a:ext cx="5427616" cy="4248471"/>
          </a:xfrm>
        </p:spPr>
        <p:txBody>
          <a:bodyPr>
            <a:normAutofit/>
          </a:bodyPr>
          <a:lstStyle/>
          <a:p>
            <a:pPr marL="0" indent="0">
              <a:buNone/>
              <a:defRPr/>
            </a:pPr>
            <a:r>
              <a:rPr lang="el-GR" altLang="en-US" sz="1800" dirty="0">
                <a:solidFill>
                  <a:srgbClr val="212121"/>
                </a:solidFill>
              </a:rPr>
              <a:t>Το </a:t>
            </a:r>
            <a:r>
              <a:rPr lang="el-GR" altLang="en-US" sz="1800" b="1" dirty="0">
                <a:solidFill>
                  <a:srgbClr val="212121"/>
                </a:solidFill>
              </a:rPr>
              <a:t>Γραφείο Μεταφοράς Τεχνολογίας </a:t>
            </a:r>
            <a:r>
              <a:rPr lang="el-GR" altLang="en-US" sz="1800" dirty="0">
                <a:solidFill>
                  <a:srgbClr val="212121"/>
                </a:solidFill>
              </a:rPr>
              <a:t>του ΕΛΚΕ ΑΠΘ:</a:t>
            </a:r>
          </a:p>
          <a:p>
            <a:pPr>
              <a:buFont typeface="Wingdings" panose="05000000000000000000" pitchFamily="2" charset="2"/>
              <a:buChar char="ü"/>
              <a:defRPr/>
            </a:pPr>
            <a:r>
              <a:rPr lang="el-GR" altLang="en-US" sz="1800" dirty="0">
                <a:solidFill>
                  <a:srgbClr val="212121"/>
                </a:solidFill>
              </a:rPr>
              <a:t>Σημείο επαφής μεταξύ της ακαδημαϊκής κοινότητας και της αγοράς </a:t>
            </a:r>
          </a:p>
          <a:p>
            <a:pPr>
              <a:buFont typeface="Wingdings" panose="05000000000000000000" pitchFamily="2" charset="2"/>
              <a:buChar char="ü"/>
              <a:defRPr/>
            </a:pPr>
            <a:r>
              <a:rPr lang="el-GR" altLang="en-US" sz="1800" dirty="0">
                <a:solidFill>
                  <a:srgbClr val="212121"/>
                </a:solidFill>
              </a:rPr>
              <a:t>Υπεύθυνο για: </a:t>
            </a:r>
          </a:p>
          <a:p>
            <a:pPr lvl="1">
              <a:buFont typeface="Arial" charset="0"/>
              <a:buChar char="–"/>
              <a:defRPr/>
            </a:pPr>
            <a:r>
              <a:rPr lang="el-GR" altLang="en-US" sz="1600" dirty="0">
                <a:solidFill>
                  <a:srgbClr val="212121"/>
                </a:solidFill>
              </a:rPr>
              <a:t>Αξιοποίηση των αποτελεσμάτων της έρευνας</a:t>
            </a:r>
          </a:p>
          <a:p>
            <a:pPr lvl="1">
              <a:buFont typeface="Arial" charset="0"/>
              <a:buChar char="–"/>
              <a:defRPr/>
            </a:pPr>
            <a:r>
              <a:rPr lang="el-GR" altLang="en-US" sz="1600" dirty="0">
                <a:solidFill>
                  <a:srgbClr val="212121"/>
                </a:solidFill>
              </a:rPr>
              <a:t>Διαδικασίες διαχείρισης των </a:t>
            </a:r>
            <a:r>
              <a:rPr lang="en-US" altLang="en-US" sz="1600" dirty="0">
                <a:solidFill>
                  <a:srgbClr val="212121"/>
                </a:solidFill>
              </a:rPr>
              <a:t>IPRs</a:t>
            </a:r>
            <a:endParaRPr lang="el-GR" altLang="en-US" sz="1600" dirty="0">
              <a:solidFill>
                <a:srgbClr val="212121"/>
              </a:solidFill>
            </a:endParaRPr>
          </a:p>
          <a:p>
            <a:pPr lvl="1">
              <a:buFont typeface="Arial" charset="0"/>
              <a:buChar char="–"/>
              <a:defRPr/>
            </a:pPr>
            <a:r>
              <a:rPr lang="el-GR" altLang="en-US" sz="1600" dirty="0">
                <a:solidFill>
                  <a:srgbClr val="212121"/>
                </a:solidFill>
              </a:rPr>
              <a:t>Υποβοήθηση στη δημιουργία </a:t>
            </a:r>
            <a:r>
              <a:rPr lang="el-GR" altLang="en-US" sz="1600" dirty="0" err="1">
                <a:solidFill>
                  <a:srgbClr val="212121"/>
                </a:solidFill>
              </a:rPr>
              <a:t>spin-off</a:t>
            </a:r>
            <a:r>
              <a:rPr lang="el-GR" altLang="en-US" sz="1600" dirty="0">
                <a:solidFill>
                  <a:srgbClr val="212121"/>
                </a:solidFill>
              </a:rPr>
              <a:t> εταιριών</a:t>
            </a:r>
          </a:p>
          <a:p>
            <a:pPr lvl="1">
              <a:buFont typeface="Arial" charset="0"/>
              <a:buChar char="–"/>
              <a:defRPr/>
            </a:pPr>
            <a:r>
              <a:rPr lang="el-GR" altLang="en-US" sz="1600" dirty="0">
                <a:solidFill>
                  <a:srgbClr val="212121"/>
                </a:solidFill>
              </a:rPr>
              <a:t>Επιχειρηματική καθοδήγηση ομάδων</a:t>
            </a:r>
          </a:p>
          <a:p>
            <a:pPr lvl="1">
              <a:buFont typeface="Arial" charset="0"/>
              <a:buChar char="–"/>
              <a:defRPr/>
            </a:pPr>
            <a:r>
              <a:rPr lang="el-GR" altLang="en-US" sz="1600" dirty="0">
                <a:solidFill>
                  <a:srgbClr val="212121"/>
                </a:solidFill>
              </a:rPr>
              <a:t>Προετοιμασία για την πρόσβαση σε χρηματοδότηση (διαγωνισμοί, επιχειρηματικοί άγγελοι, </a:t>
            </a:r>
            <a:r>
              <a:rPr lang="el-GR" altLang="en-US" sz="1600" dirty="0" err="1">
                <a:solidFill>
                  <a:srgbClr val="212121"/>
                </a:solidFill>
              </a:rPr>
              <a:t>VCs</a:t>
            </a:r>
            <a:r>
              <a:rPr lang="el-GR" altLang="en-US" sz="1600" dirty="0">
                <a:solidFill>
                  <a:srgbClr val="212121"/>
                </a:solidFill>
              </a:rPr>
              <a:t>), </a:t>
            </a:r>
          </a:p>
          <a:p>
            <a:pPr lvl="1">
              <a:buFont typeface="Arial" charset="0"/>
              <a:buChar char="–"/>
              <a:defRPr/>
            </a:pPr>
            <a:r>
              <a:rPr lang="el-GR" altLang="en-US" sz="1600" dirty="0">
                <a:solidFill>
                  <a:srgbClr val="212121"/>
                </a:solidFill>
              </a:rPr>
              <a:t>Δικτύωση με δημόσια, ιδιωτικά ιδρύματα και επιχειρήσεις </a:t>
            </a:r>
          </a:p>
          <a:p>
            <a:pPr>
              <a:buFont typeface="Wingdings" panose="05000000000000000000" pitchFamily="2" charset="2"/>
              <a:buChar char="ü"/>
              <a:defRPr/>
            </a:pPr>
            <a:r>
              <a:rPr lang="el-GR" altLang="en-US" sz="1800" dirty="0">
                <a:solidFill>
                  <a:srgbClr val="212121"/>
                </a:solidFill>
              </a:rPr>
              <a:t>Λειτουργεί από το 2012</a:t>
            </a:r>
            <a:endParaRPr lang="el-GR" altLang="en-US" sz="2000" dirty="0"/>
          </a:p>
        </p:txBody>
      </p:sp>
      <p:sp>
        <p:nvSpPr>
          <p:cNvPr id="2" name="Θέση υποσέλιδου 1"/>
          <p:cNvSpPr>
            <a:spLocks noGrp="1"/>
          </p:cNvSpPr>
          <p:nvPr>
            <p:ph type="ftr" sz="quarter" idx="11"/>
          </p:nvPr>
        </p:nvSpPr>
        <p:spPr>
          <a:xfrm>
            <a:off x="683568" y="6400413"/>
            <a:ext cx="8064896" cy="276999"/>
          </a:xfrm>
          <a:noFill/>
        </p:spPr>
        <p:txBody>
          <a:bodyPr wrap="square" rtlCol="0">
            <a:spAutoFit/>
          </a:bodyPr>
          <a:lstStyle/>
          <a:p>
            <a:pPr eaLnBrk="0" fontAlgn="base" hangingPunct="0">
              <a:spcBef>
                <a:spcPct val="0"/>
              </a:spcBef>
              <a:spcAft>
                <a:spcPct val="0"/>
              </a:spcAft>
            </a:pPr>
            <a:r>
              <a:rPr lang="el-GR" dirty="0">
                <a:solidFill>
                  <a:schemeClr val="tx1">
                    <a:lumMod val="50000"/>
                    <a:lumOff val="50000"/>
                  </a:schemeClr>
                </a:solidFill>
                <a:latin typeface="Arial" panose="020B0604020202020204" pitchFamily="34" charset="0"/>
                <a:cs typeface="Arial" panose="020B0604020202020204" pitchFamily="34" charset="0"/>
              </a:rPr>
              <a:t>Γραφείο Μεταφοράς Τεχνολογίας ΑΠΘ, Παρασκευή 22 Οκτωβρίου 2021</a:t>
            </a: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4" name="Εικόνα 3">
            <a:extLst>
              <a:ext uri="{FF2B5EF4-FFF2-40B4-BE49-F238E27FC236}">
                <a16:creationId xmlns:a16="http://schemas.microsoft.com/office/drawing/2014/main" id="{763902C8-2067-4B3B-ABE2-B152006EC8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1939" y="2492896"/>
            <a:ext cx="3136525" cy="212256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6"/>
          <p:cNvSpPr>
            <a:spLocks noGrp="1"/>
          </p:cNvSpPr>
          <p:nvPr>
            <p:ph type="title"/>
          </p:nvPr>
        </p:nvSpPr>
        <p:spPr/>
        <p:txBody>
          <a:bodyPr/>
          <a:lstStyle/>
          <a:p>
            <a:r>
              <a:rPr lang="el-GR" altLang="el-GR" dirty="0"/>
              <a:t>Βασικές Υπηρεσίες του ΓΜΤ</a:t>
            </a:r>
          </a:p>
        </p:txBody>
      </p:sp>
      <p:graphicFrame>
        <p:nvGraphicFramePr>
          <p:cNvPr id="4" name="Διάγραμμα 3"/>
          <p:cNvGraphicFramePr/>
          <p:nvPr/>
        </p:nvGraphicFramePr>
        <p:xfrm>
          <a:off x="251520" y="1196752"/>
          <a:ext cx="8640960"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38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20086" y="427923"/>
            <a:ext cx="8229600" cy="917972"/>
          </a:xfrm>
        </p:spPr>
        <p:txBody>
          <a:bodyPr>
            <a:normAutofit/>
          </a:bodyPr>
          <a:lstStyle/>
          <a:p>
            <a:r>
              <a:rPr lang="en-US" sz="4000" b="1" dirty="0"/>
              <a:t>Spin-offs </a:t>
            </a:r>
            <a:r>
              <a:rPr lang="el-GR" sz="4000" b="1" dirty="0"/>
              <a:t>ΑΠΘ</a:t>
            </a:r>
            <a:endParaRPr lang="en-US" altLang="el-GR" sz="4000" b="1" dirty="0"/>
          </a:p>
        </p:txBody>
      </p:sp>
      <p:pic>
        <p:nvPicPr>
          <p:cNvPr id="20483" name="Εικόνα 7" descr="exothermia_PORTFOLIO_PHOTO_01"/>
          <p:cNvPicPr>
            <a:picLocks noGrp="1" noChangeArrowheads="1"/>
          </p:cNvPicPr>
          <p:nvPr>
            <p:ph idx="1"/>
          </p:nvPr>
        </p:nvPicPr>
        <p:blipFill>
          <a:blip r:embed="rId3">
            <a:extLst>
              <a:ext uri="{28A0092B-C50C-407E-A947-70E740481C1C}">
                <a14:useLocalDpi xmlns:a14="http://schemas.microsoft.com/office/drawing/2010/main" val="0"/>
              </a:ext>
            </a:extLst>
          </a:blip>
          <a:srcRect l="12617" t="22044" r="12799" b="36742"/>
          <a:stretch>
            <a:fillRect/>
          </a:stretch>
        </p:blipFill>
        <p:spPr>
          <a:xfrm>
            <a:off x="2036764" y="2165749"/>
            <a:ext cx="1579562" cy="526256"/>
          </a:xfrm>
        </p:spPr>
      </p:pic>
      <p:pic>
        <p:nvPicPr>
          <p:cNvPr id="20484" name="Εικόνα 8" descr="emis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9289" y="2240758"/>
            <a:ext cx="1431925" cy="402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Εικόνα 9" descr="plin"/>
          <p:cNvPicPr>
            <a:picLocks noChangeAspect="1" noChangeArrowheads="1"/>
          </p:cNvPicPr>
          <p:nvPr/>
        </p:nvPicPr>
        <p:blipFill>
          <a:blip r:embed="rId5">
            <a:extLst>
              <a:ext uri="{28A0092B-C50C-407E-A947-70E740481C1C}">
                <a14:useLocalDpi xmlns:a14="http://schemas.microsoft.com/office/drawing/2010/main" val="0"/>
              </a:ext>
            </a:extLst>
          </a:blip>
          <a:srcRect l="7356" t="8849" r="8772" b="20354"/>
          <a:stretch>
            <a:fillRect/>
          </a:stretch>
        </p:blipFill>
        <p:spPr bwMode="auto">
          <a:xfrm>
            <a:off x="1089025" y="3012281"/>
            <a:ext cx="1797050" cy="44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3" descr="C:\Users\chatzigiannis\Desktop\Cyclopt_colour_100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23064" y="3012281"/>
            <a:ext cx="1741487" cy="39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3" descr="C:\Users\chatzigiannis\Desktop\egg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03639" y="5013724"/>
            <a:ext cx="1716087" cy="907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Ορθογώνιο 9"/>
          <p:cNvSpPr>
            <a:spLocks noChangeArrowheads="1"/>
          </p:cNvSpPr>
          <p:nvPr/>
        </p:nvSpPr>
        <p:spPr bwMode="auto">
          <a:xfrm>
            <a:off x="1246189" y="3442097"/>
            <a:ext cx="12682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l-GR" altLang="el-GR" sz="900" i="1">
                <a:latin typeface="Arial" panose="020B0604020202020204" pitchFamily="34" charset="0"/>
              </a:rPr>
              <a:t>€</a:t>
            </a:r>
            <a:r>
              <a:rPr lang="en-US" altLang="el-GR" sz="900" i="1">
                <a:latin typeface="Arial" panose="020B0604020202020204" pitchFamily="34" charset="0"/>
              </a:rPr>
              <a:t>350.000 VC funding</a:t>
            </a:r>
            <a:endParaRPr lang="el-GR" altLang="el-GR" sz="900" i="1">
              <a:latin typeface="Arial" panose="020B0604020202020204" pitchFamily="34" charset="0"/>
            </a:endParaRPr>
          </a:p>
        </p:txBody>
      </p:sp>
      <p:graphicFrame>
        <p:nvGraphicFramePr>
          <p:cNvPr id="11" name="Πίνακας 10">
            <a:extLst>
              <a:ext uri="{FF2B5EF4-FFF2-40B4-BE49-F238E27FC236}">
                <a16:creationId xmlns:a16="http://schemas.microsoft.com/office/drawing/2014/main" id="{A802AB3E-D742-4F59-AA22-04A0B663F2CF}"/>
              </a:ext>
            </a:extLst>
          </p:cNvPr>
          <p:cNvGraphicFramePr>
            <a:graphicFrameLocks noGrp="1"/>
          </p:cNvGraphicFramePr>
          <p:nvPr/>
        </p:nvGraphicFramePr>
        <p:xfrm>
          <a:off x="241301" y="1916906"/>
          <a:ext cx="8640763" cy="251258"/>
        </p:xfrm>
        <a:graphic>
          <a:graphicData uri="http://schemas.openxmlformats.org/drawingml/2006/table">
            <a:tbl>
              <a:tblPr firstRow="1" bandRow="1">
                <a:tableStyleId>{8A107856-5554-42FB-B03E-39F5DBC370BA}</a:tableStyleId>
              </a:tblPr>
              <a:tblGrid>
                <a:gridCol w="8640763">
                  <a:extLst>
                    <a:ext uri="{9D8B030D-6E8A-4147-A177-3AD203B41FA5}">
                      <a16:colId xmlns:a16="http://schemas.microsoft.com/office/drawing/2014/main" val="20000"/>
                    </a:ext>
                  </a:extLst>
                </a:gridCol>
              </a:tblGrid>
              <a:tr h="2512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b="1" dirty="0"/>
                        <a:t>1</a:t>
                      </a:r>
                      <a:r>
                        <a:rPr lang="el-GR" sz="1200" b="1" baseline="30000" dirty="0"/>
                        <a:t>η</a:t>
                      </a:r>
                      <a:r>
                        <a:rPr lang="el-GR" sz="1200" b="1" dirty="0"/>
                        <a:t> Γενιά </a:t>
                      </a:r>
                      <a:r>
                        <a:rPr lang="en-US" sz="1200" b="1" dirty="0"/>
                        <a:t>(2007-2008)</a:t>
                      </a:r>
                    </a:p>
                  </a:txBody>
                  <a:tcPr marL="91438" marR="91438" marT="34189" marB="34189"/>
                </a:tc>
                <a:extLst>
                  <a:ext uri="{0D108BD9-81ED-4DB2-BD59-A6C34878D82A}">
                    <a16:rowId xmlns:a16="http://schemas.microsoft.com/office/drawing/2014/main" val="10000"/>
                  </a:ext>
                </a:extLst>
              </a:tr>
            </a:tbl>
          </a:graphicData>
        </a:graphic>
      </p:graphicFrame>
      <p:graphicFrame>
        <p:nvGraphicFramePr>
          <p:cNvPr id="16" name="Πίνακας 15">
            <a:extLst>
              <a:ext uri="{FF2B5EF4-FFF2-40B4-BE49-F238E27FC236}">
                <a16:creationId xmlns:a16="http://schemas.microsoft.com/office/drawing/2014/main" id="{C0558D97-A311-42B5-9CCC-21FEB1913D6F}"/>
              </a:ext>
            </a:extLst>
          </p:cNvPr>
          <p:cNvGraphicFramePr>
            <a:graphicFrameLocks noGrp="1"/>
          </p:cNvGraphicFramePr>
          <p:nvPr/>
        </p:nvGraphicFramePr>
        <p:xfrm>
          <a:off x="241301" y="2726531"/>
          <a:ext cx="8640763" cy="252413"/>
        </p:xfrm>
        <a:graphic>
          <a:graphicData uri="http://schemas.openxmlformats.org/drawingml/2006/table">
            <a:tbl>
              <a:tblPr firstRow="1" bandRow="1">
                <a:tableStyleId>{8A107856-5554-42FB-B03E-39F5DBC370BA}</a:tableStyleId>
              </a:tblPr>
              <a:tblGrid>
                <a:gridCol w="8640763">
                  <a:extLst>
                    <a:ext uri="{9D8B030D-6E8A-4147-A177-3AD203B41FA5}">
                      <a16:colId xmlns:a16="http://schemas.microsoft.com/office/drawing/2014/main" val="20000"/>
                    </a:ext>
                  </a:extLst>
                </a:gridCol>
              </a:tblGrid>
              <a:tr h="2524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b="1" dirty="0"/>
                        <a:t>2</a:t>
                      </a:r>
                      <a:r>
                        <a:rPr lang="el-GR" sz="1200" b="1" baseline="30000" dirty="0"/>
                        <a:t>η</a:t>
                      </a:r>
                      <a:r>
                        <a:rPr lang="el-GR" sz="1200" b="1" baseline="0" dirty="0"/>
                        <a:t> Γενιά </a:t>
                      </a:r>
                      <a:r>
                        <a:rPr lang="en-US" sz="1200" b="1" dirty="0"/>
                        <a:t>(201</a:t>
                      </a:r>
                      <a:r>
                        <a:rPr lang="el-GR" sz="1200" b="1" dirty="0"/>
                        <a:t>5</a:t>
                      </a:r>
                      <a:r>
                        <a:rPr lang="en-US" sz="1200" b="1" dirty="0"/>
                        <a:t>-2018)</a:t>
                      </a:r>
                    </a:p>
                  </a:txBody>
                  <a:tcPr marL="91438" marR="91438" marT="34420" marB="34420"/>
                </a:tc>
                <a:extLst>
                  <a:ext uri="{0D108BD9-81ED-4DB2-BD59-A6C34878D82A}">
                    <a16:rowId xmlns:a16="http://schemas.microsoft.com/office/drawing/2014/main" val="10000"/>
                  </a:ext>
                </a:extLst>
              </a:tr>
            </a:tbl>
          </a:graphicData>
        </a:graphic>
      </p:graphicFrame>
      <p:graphicFrame>
        <p:nvGraphicFramePr>
          <p:cNvPr id="17" name="Πίνακας 16">
            <a:extLst>
              <a:ext uri="{FF2B5EF4-FFF2-40B4-BE49-F238E27FC236}">
                <a16:creationId xmlns:a16="http://schemas.microsoft.com/office/drawing/2014/main" id="{C4E3CDFA-701F-4D6D-BF0B-04CF55AD9A1D}"/>
              </a:ext>
            </a:extLst>
          </p:cNvPr>
          <p:cNvGraphicFramePr>
            <a:graphicFrameLocks noGrp="1"/>
          </p:cNvGraphicFramePr>
          <p:nvPr/>
        </p:nvGraphicFramePr>
        <p:xfrm>
          <a:off x="254001" y="4670822"/>
          <a:ext cx="8642350" cy="251256"/>
        </p:xfrm>
        <a:graphic>
          <a:graphicData uri="http://schemas.openxmlformats.org/drawingml/2006/table">
            <a:tbl>
              <a:tblPr firstRow="1" bandRow="1">
                <a:tableStyleId>{8A107856-5554-42FB-B03E-39F5DBC370BA}</a:tableStyleId>
              </a:tblPr>
              <a:tblGrid>
                <a:gridCol w="8642350">
                  <a:extLst>
                    <a:ext uri="{9D8B030D-6E8A-4147-A177-3AD203B41FA5}">
                      <a16:colId xmlns:a16="http://schemas.microsoft.com/office/drawing/2014/main" val="20000"/>
                    </a:ext>
                  </a:extLst>
                </a:gridCol>
              </a:tblGrid>
              <a:tr h="251256">
                <a:tc>
                  <a:txBody>
                    <a:bodyPr/>
                    <a:lstStyle/>
                    <a:p>
                      <a:pPr algn="ctr"/>
                      <a:r>
                        <a:rPr lang="el-GR" sz="1200" b="1" u="none" dirty="0"/>
                        <a:t>Αναμενόμενες για</a:t>
                      </a:r>
                      <a:r>
                        <a:rPr lang="el-GR" sz="1200" b="1" u="none" baseline="0" dirty="0"/>
                        <a:t> Ίδρυση</a:t>
                      </a:r>
                      <a:endParaRPr lang="en-US" sz="1200" b="1" u="none" dirty="0"/>
                    </a:p>
                  </a:txBody>
                  <a:tcPr marL="91455" marR="91455" marT="34188" marB="34188"/>
                </a:tc>
                <a:extLst>
                  <a:ext uri="{0D108BD9-81ED-4DB2-BD59-A6C34878D82A}">
                    <a16:rowId xmlns:a16="http://schemas.microsoft.com/office/drawing/2014/main" val="10000"/>
                  </a:ext>
                </a:extLst>
              </a:tr>
            </a:tbl>
          </a:graphicData>
        </a:graphic>
      </p:graphicFrame>
      <p:sp>
        <p:nvSpPr>
          <p:cNvPr id="11292" name="Ορθογώνιο 14">
            <a:extLst>
              <a:ext uri="{FF2B5EF4-FFF2-40B4-BE49-F238E27FC236}">
                <a16:creationId xmlns:a16="http://schemas.microsoft.com/office/drawing/2014/main" id="{305908B5-6C34-4036-803D-304139103489}"/>
              </a:ext>
            </a:extLst>
          </p:cNvPr>
          <p:cNvSpPr>
            <a:spLocks noChangeArrowheads="1"/>
          </p:cNvSpPr>
          <p:nvPr/>
        </p:nvSpPr>
        <p:spPr bwMode="auto">
          <a:xfrm>
            <a:off x="6056313" y="5077207"/>
            <a:ext cx="289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US" altLang="el-GR" sz="1200" dirty="0">
                <a:latin typeface="+mn-lt"/>
                <a:cs typeface="Arial" charset="0"/>
              </a:rPr>
              <a:t>ICry2Talk-</a:t>
            </a:r>
            <a:r>
              <a:rPr lang="el-GR" altLang="el-GR" sz="1200" dirty="0">
                <a:latin typeface="+mn-lt"/>
                <a:cs typeface="Arial" charset="0"/>
              </a:rPr>
              <a:t>Τμήμα Ηλεκτρολόγων Μηχανικών &amp; Μηχανικών Ηλεκτρονικών Υπολογιστών</a:t>
            </a:r>
          </a:p>
        </p:txBody>
      </p:sp>
      <p:sp>
        <p:nvSpPr>
          <p:cNvPr id="20511" name="Ορθογώνιο 21"/>
          <p:cNvSpPr>
            <a:spLocks noChangeArrowheads="1"/>
          </p:cNvSpPr>
          <p:nvPr/>
        </p:nvSpPr>
        <p:spPr bwMode="auto">
          <a:xfrm>
            <a:off x="3987800" y="3433763"/>
            <a:ext cx="124264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900">
                <a:latin typeface="Arial" panose="020B0604020202020204" pitchFamily="34" charset="0"/>
              </a:rPr>
              <a:t>Pending VC funding </a:t>
            </a:r>
            <a:endParaRPr lang="el-GR" altLang="el-GR" sz="900">
              <a:latin typeface="Arial" panose="020B0604020202020204" pitchFamily="34" charset="0"/>
            </a:endParaRPr>
          </a:p>
        </p:txBody>
      </p:sp>
      <p:sp>
        <p:nvSpPr>
          <p:cNvPr id="20512" name="Ορθογώνιο 22"/>
          <p:cNvSpPr>
            <a:spLocks noChangeArrowheads="1"/>
          </p:cNvSpPr>
          <p:nvPr/>
        </p:nvSpPr>
        <p:spPr bwMode="auto">
          <a:xfrm>
            <a:off x="6875463" y="3415904"/>
            <a:ext cx="124264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900">
                <a:latin typeface="Arial" panose="020B0604020202020204" pitchFamily="34" charset="0"/>
              </a:rPr>
              <a:t>Pending VC funding </a:t>
            </a:r>
            <a:endParaRPr lang="el-GR" altLang="el-GR" sz="900">
              <a:latin typeface="Arial" panose="020B0604020202020204" pitchFamily="34" charset="0"/>
            </a:endParaRPr>
          </a:p>
        </p:txBody>
      </p:sp>
      <p:pic>
        <p:nvPicPr>
          <p:cNvPr id="20513" name="Picture 2" descr="cca3f140-1bd5-4eb6-bcb5-5b9ade0e826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46476" y="3040858"/>
            <a:ext cx="2316163"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4" name="D12A27E0-B854-49CC-84D3-DA41AC28E54C" descr="36CAE080-9F40-4D69-82DA-E2F914414C12@meng"/>
          <p:cNvPicPr>
            <a:picLocks noChangeAspect="1" noChangeArrowheads="1"/>
          </p:cNvPicPr>
          <p:nvPr/>
        </p:nvPicPr>
        <p:blipFill>
          <a:blip r:embed="rId9" cstate="print">
            <a:extLst>
              <a:ext uri="{28A0092B-C50C-407E-A947-70E740481C1C}">
                <a14:useLocalDpi xmlns:a14="http://schemas.microsoft.com/office/drawing/2010/main" val="0"/>
              </a:ext>
            </a:extLst>
          </a:blip>
          <a:srcRect l="5777" t="26399" r="5820" b="29332"/>
          <a:stretch>
            <a:fillRect/>
          </a:stretch>
        </p:blipFill>
        <p:spPr bwMode="auto">
          <a:xfrm>
            <a:off x="343886" y="4086619"/>
            <a:ext cx="2133510" cy="521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 name="Πίνακας 20">
            <a:extLst>
              <a:ext uri="{FF2B5EF4-FFF2-40B4-BE49-F238E27FC236}">
                <a16:creationId xmlns:a16="http://schemas.microsoft.com/office/drawing/2014/main" id="{12116FD1-D02F-45D5-8BA9-FEBEDCBF24E1}"/>
              </a:ext>
            </a:extLst>
          </p:cNvPr>
          <p:cNvGraphicFramePr>
            <a:graphicFrameLocks noGrp="1"/>
          </p:cNvGraphicFramePr>
          <p:nvPr/>
        </p:nvGraphicFramePr>
        <p:xfrm>
          <a:off x="241301" y="3683794"/>
          <a:ext cx="8640763" cy="252413"/>
        </p:xfrm>
        <a:graphic>
          <a:graphicData uri="http://schemas.openxmlformats.org/drawingml/2006/table">
            <a:tbl>
              <a:tblPr firstRow="1" bandRow="1">
                <a:tableStyleId>{8A107856-5554-42FB-B03E-39F5DBC370BA}</a:tableStyleId>
              </a:tblPr>
              <a:tblGrid>
                <a:gridCol w="8640763">
                  <a:extLst>
                    <a:ext uri="{9D8B030D-6E8A-4147-A177-3AD203B41FA5}">
                      <a16:colId xmlns:a16="http://schemas.microsoft.com/office/drawing/2014/main" val="20000"/>
                    </a:ext>
                  </a:extLst>
                </a:gridCol>
              </a:tblGrid>
              <a:tr h="2524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b="1" dirty="0"/>
                        <a:t>3</a:t>
                      </a:r>
                      <a:r>
                        <a:rPr lang="el-GR" sz="1200" b="1" baseline="30000" dirty="0"/>
                        <a:t>η</a:t>
                      </a:r>
                      <a:r>
                        <a:rPr lang="el-GR" sz="1200" b="1" baseline="0" dirty="0"/>
                        <a:t> Γενιά </a:t>
                      </a:r>
                      <a:r>
                        <a:rPr lang="en-US" sz="1200" b="1" dirty="0"/>
                        <a:t>(2019</a:t>
                      </a:r>
                      <a:r>
                        <a:rPr lang="el-GR" sz="1200" b="1" dirty="0"/>
                        <a:t>-2020</a:t>
                      </a:r>
                      <a:r>
                        <a:rPr lang="en-US" sz="1200" b="1" dirty="0"/>
                        <a:t>)</a:t>
                      </a:r>
                    </a:p>
                  </a:txBody>
                  <a:tcPr marL="91438" marR="91438" marT="34420" marB="34420"/>
                </a:tc>
                <a:extLst>
                  <a:ext uri="{0D108BD9-81ED-4DB2-BD59-A6C34878D82A}">
                    <a16:rowId xmlns:a16="http://schemas.microsoft.com/office/drawing/2014/main" val="10000"/>
                  </a:ext>
                </a:extLst>
              </a:tr>
            </a:tbl>
          </a:graphicData>
        </a:graphic>
      </p:graphicFrame>
      <p:pic>
        <p:nvPicPr>
          <p:cNvPr id="20521"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l="11874" t="19441" r="8537" b="15352"/>
          <a:stretch>
            <a:fillRect/>
          </a:stretch>
        </p:blipFill>
        <p:spPr bwMode="auto">
          <a:xfrm>
            <a:off x="2642393" y="4083421"/>
            <a:ext cx="1808163" cy="479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2" name="Εικόνα 24" descr="seamx_logo (2)"/>
          <p:cNvPicPr>
            <a:picLocks noChangeAspect="1" noChangeArrowheads="1"/>
          </p:cNvPicPr>
          <p:nvPr/>
        </p:nvPicPr>
        <p:blipFill>
          <a:blip r:embed="rId11">
            <a:extLst>
              <a:ext uri="{28A0092B-C50C-407E-A947-70E740481C1C}">
                <a14:useLocalDpi xmlns:a14="http://schemas.microsoft.com/office/drawing/2010/main" val="0"/>
              </a:ext>
            </a:extLst>
          </a:blip>
          <a:srcRect l="6685" t="17052" r="3369" b="13338"/>
          <a:stretch>
            <a:fillRect/>
          </a:stretch>
        </p:blipFill>
        <p:spPr bwMode="auto">
          <a:xfrm>
            <a:off x="4699336" y="4086619"/>
            <a:ext cx="1261392" cy="48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3" name="Picture 6" descr="C:\Users\chatzigiannis\Desktop\logo hear art.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69124" y="4987434"/>
            <a:ext cx="1146000" cy="656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5" name="Picture 7" descr="C:\Users\chatzigiannis\Desktop\logo-circle-122x120.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77272" y="5106592"/>
            <a:ext cx="635000" cy="46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chatzigiannis\Desktop\logomain kiklo.png"/>
          <p:cNvPicPr>
            <a:picLocks noChangeAspect="1" noChangeArrowheads="1"/>
          </p:cNvPicPr>
          <p:nvPr/>
        </p:nvPicPr>
        <p:blipFill rotWithShape="1">
          <a:blip r:embed="rId14">
            <a:extLst>
              <a:ext uri="{28A0092B-C50C-407E-A947-70E740481C1C}">
                <a14:useLocalDpi xmlns:a14="http://schemas.microsoft.com/office/drawing/2010/main" val="0"/>
              </a:ext>
            </a:extLst>
          </a:blip>
          <a:srcRect l="17435" r="18702"/>
          <a:stretch/>
        </p:blipFill>
        <p:spPr bwMode="auto">
          <a:xfrm>
            <a:off x="6056314" y="4046503"/>
            <a:ext cx="1203883" cy="543438"/>
          </a:xfrm>
          <a:prstGeom prst="rect">
            <a:avLst/>
          </a:prstGeom>
          <a:noFill/>
          <a:extLst>
            <a:ext uri="{909E8E84-426E-40DD-AFC4-6F175D3DCCD1}">
              <a14:hiddenFill xmlns:a14="http://schemas.microsoft.com/office/drawing/2010/main">
                <a:solidFill>
                  <a:srgbClr val="FFFFFF"/>
                </a:solidFill>
              </a14:hiddenFill>
            </a:ext>
          </a:extLst>
        </p:spPr>
      </p:pic>
      <p:sp>
        <p:nvSpPr>
          <p:cNvPr id="27" name="Ορθογώνιο 11">
            <a:extLst>
              <a:ext uri="{FF2B5EF4-FFF2-40B4-BE49-F238E27FC236}">
                <a16:creationId xmlns:a16="http://schemas.microsoft.com/office/drawing/2014/main" id="{F256F762-11B6-4C13-8064-160951577C86}"/>
              </a:ext>
            </a:extLst>
          </p:cNvPr>
          <p:cNvSpPr>
            <a:spLocks noChangeArrowheads="1"/>
          </p:cNvSpPr>
          <p:nvPr/>
        </p:nvSpPr>
        <p:spPr bwMode="auto">
          <a:xfrm>
            <a:off x="711200" y="5643814"/>
            <a:ext cx="25527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l-GR" altLang="el-GR" sz="1200" dirty="0">
                <a:latin typeface="+mn-lt"/>
                <a:cs typeface="Arial" charset="0"/>
              </a:rPr>
              <a:t>Τμήμα Μουσικών Σπουδών</a:t>
            </a:r>
          </a:p>
        </p:txBody>
      </p:sp>
      <p:pic>
        <p:nvPicPr>
          <p:cNvPr id="30" name="Bild 1"/>
          <p:cNvPicPr/>
          <p:nvPr/>
        </p:nvPicPr>
        <p:blipFill>
          <a:blip r:embed="rId15" cstate="print">
            <a:extLst>
              <a:ext uri="{28A0092B-C50C-407E-A947-70E740481C1C}">
                <a14:useLocalDpi xmlns:a14="http://schemas.microsoft.com/office/drawing/2010/main" val="0"/>
              </a:ext>
            </a:extLst>
          </a:blip>
          <a:stretch>
            <a:fillRect/>
          </a:stretch>
        </p:blipFill>
        <p:spPr>
          <a:xfrm>
            <a:off x="7325001" y="4094092"/>
            <a:ext cx="1033201" cy="506770"/>
          </a:xfrm>
          <a:prstGeom prst="rect">
            <a:avLst/>
          </a:prstGeom>
          <a:extLst>
            <a:ext uri="{FAA26D3D-D897-4be2-8F04-BA451C77F1D7}">
              <ma14:placeholder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
        <p:nvSpPr>
          <p:cNvPr id="31" name="TextBox 9"/>
          <p:cNvSpPr txBox="1"/>
          <p:nvPr/>
        </p:nvSpPr>
        <p:spPr>
          <a:xfrm>
            <a:off x="8181793" y="4225822"/>
            <a:ext cx="639066" cy="206954"/>
          </a:xfrm>
          <a:prstGeom prst="rect">
            <a:avLst/>
          </a:prstGeom>
          <a:noFill/>
        </p:spPr>
        <p:txBody>
          <a:bodyPr wrap="square" rtlCol="0">
            <a:noAutofit/>
          </a:bodyPr>
          <a:lstStyle/>
          <a:p>
            <a:r>
              <a:rPr lang="en-US" sz="900" b="1" dirty="0">
                <a:solidFill>
                  <a:srgbClr val="808080"/>
                </a:solidFill>
                <a:latin typeface="Calibri"/>
                <a:ea typeface="Times New Roman"/>
                <a:cs typeface="Times New Roman"/>
              </a:rPr>
              <a:t>COACH</a:t>
            </a:r>
            <a:endParaRPr lang="el-GR" sz="150" dirty="0">
              <a:latin typeface="Times New Roman"/>
              <a:ea typeface="Times New Roman"/>
            </a:endParaRPr>
          </a:p>
        </p:txBody>
      </p:sp>
      <p:sp>
        <p:nvSpPr>
          <p:cNvPr id="2" name="Θέση υποσέλιδου 1">
            <a:extLst>
              <a:ext uri="{FF2B5EF4-FFF2-40B4-BE49-F238E27FC236}">
                <a16:creationId xmlns:a16="http://schemas.microsoft.com/office/drawing/2014/main" id="{FB87DAC2-F8DE-4C53-AB94-A2CF9DD616AA}"/>
              </a:ext>
            </a:extLst>
          </p:cNvPr>
          <p:cNvSpPr>
            <a:spLocks noGrp="1"/>
          </p:cNvSpPr>
          <p:nvPr>
            <p:ph type="ftr" sz="quarter" idx="11"/>
          </p:nvPr>
        </p:nvSpPr>
        <p:spPr>
          <a:xfrm>
            <a:off x="241301" y="6356350"/>
            <a:ext cx="8655050" cy="365125"/>
          </a:xfrm>
        </p:spPr>
        <p:txBody>
          <a:bodyPr/>
          <a:lstStyle/>
          <a:p>
            <a:pPr>
              <a:defRPr/>
            </a:pPr>
            <a:r>
              <a:rPr lang="el-GR" dirty="0"/>
              <a:t>Γραφείο Μεταφοράς Τεχνολογίας ΑΠΘ, Παρασκευή 22 Οκτωβρίου 2021</a:t>
            </a:r>
          </a:p>
        </p:txBody>
      </p:sp>
    </p:spTree>
    <p:extLst>
      <p:ext uri="{BB962C8B-B14F-4D97-AF65-F5344CB8AC3E}">
        <p14:creationId xmlns:p14="http://schemas.microsoft.com/office/powerpoint/2010/main" val="2209577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Γράφημα 3">
            <a:extLst>
              <a:ext uri="{FF2B5EF4-FFF2-40B4-BE49-F238E27FC236}">
                <a16:creationId xmlns:a16="http://schemas.microsoft.com/office/drawing/2014/main" id="{FE8FBB97-5F27-4E5F-B094-3FC5C40964CB}"/>
              </a:ext>
            </a:extLst>
          </p:cNvPr>
          <p:cNvGraphicFramePr>
            <a:graphicFrameLocks/>
          </p:cNvGraphicFramePr>
          <p:nvPr/>
        </p:nvGraphicFramePr>
        <p:xfrm>
          <a:off x="395536" y="1162050"/>
          <a:ext cx="8172201" cy="536329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17E6295D-FDE2-4F8E-9055-E2AE5F5F9024}"/>
              </a:ext>
            </a:extLst>
          </p:cNvPr>
          <p:cNvSpPr txBox="1"/>
          <p:nvPr/>
        </p:nvSpPr>
        <p:spPr>
          <a:xfrm>
            <a:off x="899592" y="476672"/>
            <a:ext cx="7488832" cy="707886"/>
          </a:xfrm>
          <a:prstGeom prst="rect">
            <a:avLst/>
          </a:prstGeom>
          <a:noFill/>
        </p:spPr>
        <p:txBody>
          <a:bodyPr wrap="square">
            <a:spAutoFit/>
          </a:bodyPr>
          <a:lstStyle/>
          <a:p>
            <a:pPr algn="ctr">
              <a:spcBef>
                <a:spcPct val="0"/>
              </a:spcBef>
            </a:pPr>
            <a:r>
              <a:rPr lang="el-GR" sz="4000" b="1" dirty="0">
                <a:latin typeface="+mj-lt"/>
                <a:ea typeface="+mj-ea"/>
                <a:cs typeface="+mj-cs"/>
              </a:rPr>
              <a:t>Διπλώματα Ευρεσιτεχνίας</a:t>
            </a:r>
          </a:p>
        </p:txBody>
      </p:sp>
      <p:sp>
        <p:nvSpPr>
          <p:cNvPr id="2" name="Θέση υποσέλιδου 1">
            <a:extLst>
              <a:ext uri="{FF2B5EF4-FFF2-40B4-BE49-F238E27FC236}">
                <a16:creationId xmlns:a16="http://schemas.microsoft.com/office/drawing/2014/main" id="{C5D0875A-9A8F-433C-B123-E0FFC93887F7}"/>
              </a:ext>
            </a:extLst>
          </p:cNvPr>
          <p:cNvSpPr>
            <a:spLocks noGrp="1"/>
          </p:cNvSpPr>
          <p:nvPr>
            <p:ph type="ftr" sz="quarter" idx="11"/>
          </p:nvPr>
        </p:nvSpPr>
        <p:spPr>
          <a:xfrm>
            <a:off x="683568" y="6356350"/>
            <a:ext cx="7776864" cy="365125"/>
          </a:xfrm>
        </p:spPr>
        <p:txBody>
          <a:bodyPr/>
          <a:lstStyle/>
          <a:p>
            <a:pPr>
              <a:defRPr/>
            </a:pPr>
            <a:r>
              <a:rPr lang="el-GR" dirty="0"/>
              <a:t>Γραφείο Μεταφοράς Τεχνολογίας ΑΠΘ, Παρασκευή 22 Οκτωβρίου 2021</a:t>
            </a:r>
          </a:p>
        </p:txBody>
      </p:sp>
    </p:spTree>
    <p:extLst>
      <p:ext uri="{BB962C8B-B14F-4D97-AF65-F5344CB8AC3E}">
        <p14:creationId xmlns:p14="http://schemas.microsoft.com/office/powerpoint/2010/main" val="2408688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404664"/>
            <a:ext cx="8229600" cy="1012974"/>
          </a:xfrm>
        </p:spPr>
        <p:txBody>
          <a:bodyPr/>
          <a:lstStyle/>
          <a:p>
            <a:r>
              <a:rPr lang="el-GR" sz="4000" b="1" dirty="0"/>
              <a:t>Βιομηχανική Έρευνα </a:t>
            </a:r>
            <a:r>
              <a:rPr lang="en-US" sz="4000" b="1" dirty="0"/>
              <a:t>(</a:t>
            </a:r>
            <a:r>
              <a:rPr lang="el-GR" sz="4000" b="1" dirty="0"/>
              <a:t>2016-2020)</a:t>
            </a:r>
          </a:p>
        </p:txBody>
      </p:sp>
      <p:graphicFrame>
        <p:nvGraphicFramePr>
          <p:cNvPr id="4" name="Θέση περιεχομένου 3"/>
          <p:cNvGraphicFramePr>
            <a:graphicFrameLocks noGrp="1"/>
          </p:cNvGraphicFramePr>
          <p:nvPr>
            <p:ph idx="1"/>
          </p:nvPr>
        </p:nvGraphicFramePr>
        <p:xfrm>
          <a:off x="179512" y="1600200"/>
          <a:ext cx="864096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Θέση υποσέλιδου 2">
            <a:extLst>
              <a:ext uri="{FF2B5EF4-FFF2-40B4-BE49-F238E27FC236}">
                <a16:creationId xmlns:a16="http://schemas.microsoft.com/office/drawing/2014/main" id="{D33AD94F-D0A2-4E35-999D-3D7294251472}"/>
              </a:ext>
            </a:extLst>
          </p:cNvPr>
          <p:cNvSpPr>
            <a:spLocks noGrp="1"/>
          </p:cNvSpPr>
          <p:nvPr>
            <p:ph type="ftr" sz="quarter" idx="11"/>
          </p:nvPr>
        </p:nvSpPr>
        <p:spPr/>
        <p:txBody>
          <a:bodyPr/>
          <a:lstStyle/>
          <a:p>
            <a:pPr>
              <a:defRPr/>
            </a:pPr>
            <a:r>
              <a:rPr lang="el-GR"/>
              <a:t>Γραφείο Μεταφοράς Τεχνολογίας ΑΠΘ, Παρασκευή 22 Οκτωβρίου 2021</a:t>
            </a:r>
          </a:p>
        </p:txBody>
      </p:sp>
    </p:spTree>
    <p:extLst>
      <p:ext uri="{BB962C8B-B14F-4D97-AF65-F5344CB8AC3E}">
        <p14:creationId xmlns:p14="http://schemas.microsoft.com/office/powerpoint/2010/main" val="3118758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6778" y="1916832"/>
            <a:ext cx="1153277" cy="108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165956" y="603634"/>
            <a:ext cx="8812088" cy="863253"/>
          </a:xfrm>
        </p:spPr>
        <p:txBody>
          <a:bodyPr>
            <a:noAutofit/>
          </a:bodyPr>
          <a:lstStyle/>
          <a:p>
            <a:pPr>
              <a:defRPr/>
            </a:pPr>
            <a:r>
              <a:rPr lang="el-GR" sz="4000" dirty="0"/>
              <a:t>Ενδεικτικές Συνεργασίες</a:t>
            </a:r>
          </a:p>
        </p:txBody>
      </p:sp>
      <p:pic>
        <p:nvPicPr>
          <p:cNvPr id="13315" name="Content Placeholder 1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296585" y="5353289"/>
            <a:ext cx="1521980" cy="556359"/>
          </a:xfrm>
        </p:spPr>
      </p:pic>
      <p:pic>
        <p:nvPicPr>
          <p:cNvPr id="13317" name="Picture 9"/>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5437" y="3264269"/>
            <a:ext cx="1228912" cy="64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82910" y="5848883"/>
            <a:ext cx="2305272" cy="46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3"/>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82225" y="5076783"/>
            <a:ext cx="910055" cy="66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4"/>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223" b="12578"/>
          <a:stretch/>
        </p:blipFill>
        <p:spPr bwMode="auto">
          <a:xfrm>
            <a:off x="2661922" y="1933976"/>
            <a:ext cx="1516672" cy="820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5"/>
          <p:cNvPicPr>
            <a:picLocks noChangeAspect="1"/>
          </p:cNvPicPr>
          <p:nvPr/>
        </p:nvPicPr>
        <p:blipFill>
          <a:blip r:embed="rId8">
            <a:extLst>
              <a:ext uri="{28A0092B-C50C-407E-A947-70E740481C1C}">
                <a14:useLocalDpi xmlns:a14="http://schemas.microsoft.com/office/drawing/2010/main" val="0"/>
              </a:ext>
            </a:extLst>
          </a:blip>
          <a:srcRect t="22757" b="13641"/>
          <a:stretch>
            <a:fillRect/>
          </a:stretch>
        </p:blipFill>
        <p:spPr bwMode="auto">
          <a:xfrm>
            <a:off x="1475654" y="5179227"/>
            <a:ext cx="1302687" cy="874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6"/>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47007" y="4815381"/>
            <a:ext cx="1879475" cy="8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7"/>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64121" y="4068679"/>
            <a:ext cx="2489970" cy="746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8"/>
          <p:cNvPicPr>
            <a:picLocks noChangeAspect="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t="24297" b="27845"/>
          <a:stretch/>
        </p:blipFill>
        <p:spPr bwMode="auto">
          <a:xfrm>
            <a:off x="6182225" y="3119834"/>
            <a:ext cx="2672303" cy="55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20"/>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7378" y="4326169"/>
            <a:ext cx="837948" cy="809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21"/>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92280" y="4351023"/>
            <a:ext cx="1635868" cy="46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23"/>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376598" y="3775047"/>
            <a:ext cx="991905" cy="94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2" descr="http://upload.wikimedia.org/wikipedia/commons/thumb/7/79/Wyeth_logo.svg/1000px-Wyeth_logo.svg.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937056" y="5803357"/>
            <a:ext cx="1625328" cy="41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12"/>
          <p:cNvPicPr>
            <a:picLocks noChangeAspect="1"/>
          </p:cNvPicPr>
          <p:nvPr/>
        </p:nvPicPr>
        <p:blipFill>
          <a:blip r:embed="rId16" cstate="print">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bwMode="auto">
          <a:xfrm>
            <a:off x="282368" y="5698816"/>
            <a:ext cx="902061" cy="629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01407" y="1968874"/>
            <a:ext cx="923636" cy="89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91186" y="3146143"/>
            <a:ext cx="1542396" cy="57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294663" y="2084577"/>
            <a:ext cx="2366367" cy="561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5"/>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01407" y="3493347"/>
            <a:ext cx="1587445" cy="39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3"/>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4355976" y="2042126"/>
            <a:ext cx="1327900" cy="604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Θέση υποσέλιδου 1">
            <a:extLst>
              <a:ext uri="{FF2B5EF4-FFF2-40B4-BE49-F238E27FC236}">
                <a16:creationId xmlns:a16="http://schemas.microsoft.com/office/drawing/2014/main" id="{8A7F70F0-9BED-4B65-B801-334D4C7A3E11}"/>
              </a:ext>
            </a:extLst>
          </p:cNvPr>
          <p:cNvSpPr>
            <a:spLocks noGrp="1"/>
          </p:cNvSpPr>
          <p:nvPr>
            <p:ph type="ftr" sz="quarter" idx="11"/>
          </p:nvPr>
        </p:nvSpPr>
        <p:spPr/>
        <p:txBody>
          <a:bodyPr/>
          <a:lstStyle/>
          <a:p>
            <a:pPr>
              <a:defRPr/>
            </a:pPr>
            <a:r>
              <a:rPr lang="el-GR"/>
              <a:t>Γραφείο Μεταφοράς Τεχνολογίας ΑΠΘ, Παρασκευή 22 Οκτωβρίου 2021</a:t>
            </a:r>
          </a:p>
        </p:txBody>
      </p:sp>
    </p:spTree>
    <p:extLst>
      <p:ext uri="{BB962C8B-B14F-4D97-AF65-F5344CB8AC3E}">
        <p14:creationId xmlns:p14="http://schemas.microsoft.com/office/powerpoint/2010/main" val="210481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Συνεργασια</a:t>
            </a:r>
            <a:r>
              <a:rPr lang="el-GR" dirty="0"/>
              <a:t> στο </a:t>
            </a:r>
            <a:r>
              <a:rPr lang="el-GR" dirty="0" err="1"/>
              <a:t>πλαισιο</a:t>
            </a:r>
            <a:r>
              <a:rPr lang="el-GR" dirty="0"/>
              <a:t> </a:t>
            </a:r>
            <a:r>
              <a:rPr lang="el-GR" dirty="0" err="1"/>
              <a:t>ερευνητικων</a:t>
            </a:r>
            <a:r>
              <a:rPr lang="el-GR" dirty="0"/>
              <a:t> </a:t>
            </a:r>
            <a:r>
              <a:rPr lang="el-GR" dirty="0" err="1"/>
              <a:t>προγραμματων</a:t>
            </a:r>
            <a:endParaRPr lang="el-GR" dirty="0"/>
          </a:p>
        </p:txBody>
      </p:sp>
      <p:sp>
        <p:nvSpPr>
          <p:cNvPr id="3" name="Θέση υποσέλιδου 2">
            <a:extLst>
              <a:ext uri="{FF2B5EF4-FFF2-40B4-BE49-F238E27FC236}">
                <a16:creationId xmlns:a16="http://schemas.microsoft.com/office/drawing/2014/main" id="{1DD26FF7-88B2-47FF-A43A-4B3A295EEABF}"/>
              </a:ext>
            </a:extLst>
          </p:cNvPr>
          <p:cNvSpPr>
            <a:spLocks noGrp="1"/>
          </p:cNvSpPr>
          <p:nvPr>
            <p:ph type="ftr" sz="quarter" idx="11"/>
          </p:nvPr>
        </p:nvSpPr>
        <p:spPr/>
        <p:txBody>
          <a:bodyPr/>
          <a:lstStyle/>
          <a:p>
            <a:pPr>
              <a:defRPr/>
            </a:pPr>
            <a:r>
              <a:rPr lang="el-GR"/>
              <a:t>Γραφείο Μεταφοράς Τεχνολογίας ΑΠΘ, Παρασκευή 22 Οκτωβρίου 2021</a:t>
            </a:r>
          </a:p>
        </p:txBody>
      </p:sp>
    </p:spTree>
    <p:extLst>
      <p:ext uri="{BB962C8B-B14F-4D97-AF65-F5344CB8AC3E}">
        <p14:creationId xmlns:p14="http://schemas.microsoft.com/office/powerpoint/2010/main" val="1268831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413792"/>
            <a:ext cx="8229600" cy="1143000"/>
          </a:xfrm>
        </p:spPr>
        <p:txBody>
          <a:bodyPr/>
          <a:lstStyle/>
          <a:p>
            <a:r>
              <a:rPr lang="el-GR" sz="2400" b="1" dirty="0"/>
              <a:t>Α. </a:t>
            </a:r>
            <a:r>
              <a:rPr lang="el-GR" sz="2400" dirty="0"/>
              <a:t>Συμβουλευτική Ερευνητικών Ομάδων στην Υποβολή Προτάσεων Ερευνητικών Έργων  </a:t>
            </a:r>
          </a:p>
        </p:txBody>
      </p:sp>
      <p:sp>
        <p:nvSpPr>
          <p:cNvPr id="6" name="Θέση κειμένου 5"/>
          <p:cNvSpPr>
            <a:spLocks noGrp="1"/>
          </p:cNvSpPr>
          <p:nvPr>
            <p:ph type="body" idx="1"/>
          </p:nvPr>
        </p:nvSpPr>
        <p:spPr>
          <a:xfrm>
            <a:off x="435384" y="1628800"/>
            <a:ext cx="4040188" cy="504056"/>
          </a:xfrm>
          <a:solidFill>
            <a:schemeClr val="accent2">
              <a:lumMod val="75000"/>
            </a:schemeClr>
          </a:solidFill>
          <a:ln>
            <a:noFill/>
          </a:ln>
        </p:spPr>
        <p:txBody>
          <a:bodyPr vert="horz" wrap="square" lIns="91440" tIns="45720" rIns="91440" bIns="45720" numCol="1" anchor="b" anchorCtr="0" compatLnSpc="1">
            <a:prstTxWarp prst="textNoShape">
              <a:avLst/>
            </a:prstTxWarp>
          </a:bodyPr>
          <a:lstStyle/>
          <a:p>
            <a:r>
              <a:rPr lang="el-GR" sz="1200" dirty="0">
                <a:solidFill>
                  <a:schemeClr val="bg1"/>
                </a:solidFill>
              </a:rPr>
              <a:t>Προτάσεις που υποβλήθηκαν μέσω ΕΛΚΕ ΑΠΘ ανά έτος (2015-2019)</a:t>
            </a:r>
          </a:p>
        </p:txBody>
      </p:sp>
      <p:sp>
        <p:nvSpPr>
          <p:cNvPr id="3" name="Θέση κειμένου 2"/>
          <p:cNvSpPr>
            <a:spLocks noGrp="1"/>
          </p:cNvSpPr>
          <p:nvPr>
            <p:ph type="body" sz="quarter" idx="3"/>
          </p:nvPr>
        </p:nvSpPr>
        <p:spPr>
          <a:xfrm>
            <a:off x="4644008" y="1628801"/>
            <a:ext cx="4041775" cy="648071"/>
          </a:xfrm>
          <a:solidFill>
            <a:schemeClr val="accent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l-GR" sz="1200" dirty="0">
                <a:solidFill>
                  <a:schemeClr val="bg1"/>
                </a:solidFill>
              </a:rPr>
              <a:t>Συμβουλευτική υποστήριξη προς τις/τους Επιστημονικά Υπεύθυνες/ους για τη δημιουργία &amp; περιγραφή σχεδίου αξιοποίησης των ερευνητικών αποτελεσμάτων </a:t>
            </a:r>
          </a:p>
        </p:txBody>
      </p:sp>
      <p:sp>
        <p:nvSpPr>
          <p:cNvPr id="7" name="Θέση περιεχομένου 6"/>
          <p:cNvSpPr>
            <a:spLocks noGrp="1"/>
          </p:cNvSpPr>
          <p:nvPr>
            <p:ph sz="quarter" idx="4"/>
          </p:nvPr>
        </p:nvSpPr>
        <p:spPr>
          <a:xfrm>
            <a:off x="4644008" y="2348880"/>
            <a:ext cx="4041775" cy="3198341"/>
          </a:xfrm>
        </p:spPr>
        <p:txBody>
          <a:bodyPr/>
          <a:lstStyle/>
          <a:p>
            <a:pPr marL="0" lvl="0" indent="0">
              <a:buNone/>
            </a:pPr>
            <a:r>
              <a:rPr lang="el-GR" sz="1200" dirty="0"/>
              <a:t>Προετοιμασία και συγγραφή προτάσεων που υποβάλλονται στο πλαίσιο εθνικών, ευρωπαϊκών ή διεθνών προγραμμάτων χρηματοδότησης, όπως </a:t>
            </a:r>
            <a:r>
              <a:rPr lang="en-US" sz="1200" dirty="0"/>
              <a:t>Horizon</a:t>
            </a:r>
            <a:r>
              <a:rPr lang="el-GR" sz="1200" dirty="0"/>
              <a:t> 2020, ΕΛΙΔΕΚ, ΕΣΠΑ 2014-2020 και άλλα. </a:t>
            </a:r>
          </a:p>
          <a:p>
            <a:pPr marL="0" lvl="0" indent="0">
              <a:buNone/>
            </a:pPr>
            <a:endParaRPr lang="el-GR" sz="1200" dirty="0"/>
          </a:p>
          <a:p>
            <a:pPr marL="0" lvl="0" indent="0">
              <a:buNone/>
            </a:pPr>
            <a:r>
              <a:rPr lang="el-GR" sz="1200" dirty="0"/>
              <a:t>Ενδεικτικά αναφέρονται προσκλήσεις που προσφέρονται για συνεργασία με το Γραφείο Μεταφοράς Τεχνολογίας λόγω ειδικής στόχευσης:  </a:t>
            </a:r>
          </a:p>
          <a:p>
            <a:pPr lvl="0">
              <a:buFontTx/>
              <a:buChar char="-"/>
            </a:pPr>
            <a:r>
              <a:rPr lang="el-GR" sz="1200" dirty="0"/>
              <a:t>Επενδυτικά Σχέδια Καινοτομίας – Ε.Π. Περιφέρειας Κεντρικής Μακεδονίας, </a:t>
            </a:r>
            <a:endParaRPr lang="en-US" sz="1200" dirty="0"/>
          </a:p>
          <a:p>
            <a:pPr lvl="0">
              <a:buFontTx/>
              <a:buChar char="-"/>
            </a:pPr>
            <a:r>
              <a:rPr lang="el-GR" sz="1200" dirty="0"/>
              <a:t>«Ερευνώ-Δημιουργώ-</a:t>
            </a:r>
            <a:r>
              <a:rPr lang="el-GR" sz="1200" dirty="0" err="1"/>
              <a:t>Καινοτομ</a:t>
            </a:r>
            <a:r>
              <a:rPr lang="el-GR" sz="1200" dirty="0"/>
              <a:t>ώ»</a:t>
            </a:r>
            <a:r>
              <a:rPr lang="en-US" sz="1200" dirty="0"/>
              <a:t>, </a:t>
            </a:r>
            <a:r>
              <a:rPr lang="el-GR" sz="1200" dirty="0"/>
              <a:t>Ε.Π. Ανταγωνιστικότητα, Επιχειρηματικότητα, Καινοτομία, Κουπόνια Καινοτομίας </a:t>
            </a:r>
          </a:p>
          <a:p>
            <a:pPr lvl="0">
              <a:buFontTx/>
              <a:buChar char="-"/>
            </a:pPr>
            <a:r>
              <a:rPr lang="en-US" sz="1200" dirty="0"/>
              <a:t>ERC (Proof of Concept)</a:t>
            </a:r>
            <a:endParaRPr lang="el-GR" sz="1200" dirty="0"/>
          </a:p>
          <a:p>
            <a:pPr marL="0" indent="0">
              <a:buNone/>
            </a:pPr>
            <a:endParaRPr lang="el-GR" sz="2000" dirty="0"/>
          </a:p>
        </p:txBody>
      </p:sp>
      <p:sp>
        <p:nvSpPr>
          <p:cNvPr id="16" name="Θέση κειμένου 5"/>
          <p:cNvSpPr txBox="1">
            <a:spLocks/>
          </p:cNvSpPr>
          <p:nvPr/>
        </p:nvSpPr>
        <p:spPr bwMode="auto">
          <a:xfrm>
            <a:off x="387796" y="4653136"/>
            <a:ext cx="4040188" cy="288032"/>
          </a:xfrm>
          <a:prstGeom prst="rect">
            <a:avLst/>
          </a:prstGeom>
          <a:solidFill>
            <a:schemeClr val="bg1">
              <a:lumMod val="75000"/>
            </a:schemeClr>
          </a:solidFill>
          <a:ln>
            <a:noFill/>
          </a:ln>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400" b="1" kern="1200">
                <a:solidFill>
                  <a:schemeClr val="tx1"/>
                </a:solidFill>
                <a:latin typeface="+mn-lt"/>
                <a:ea typeface="+mn-ea"/>
                <a:cs typeface="+mn-cs"/>
              </a:defRPr>
            </a:lvl1pPr>
            <a:lvl2pPr marL="457200" indent="0" algn="l" rtl="0" eaLnBrk="0" fontAlgn="base" hangingPunct="0">
              <a:spcBef>
                <a:spcPct val="20000"/>
              </a:spcBef>
              <a:spcAft>
                <a:spcPct val="0"/>
              </a:spcAft>
              <a:buFont typeface="Arial" panose="020B0604020202020204" pitchFamily="34" charset="0"/>
              <a:buNone/>
              <a:defRPr sz="2000" b="1"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sz="1800" b="1"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sz="1600" b="1"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l-GR" sz="1200" dirty="0"/>
              <a:t>Προτάσεις που υποβλήθηκαν μέσω ΕΛΚΕ ΑΠΘ </a:t>
            </a:r>
            <a:r>
              <a:rPr lang="en-US" sz="1200" dirty="0"/>
              <a:t>2020: 630</a:t>
            </a:r>
            <a:endParaRPr lang="el-GR" sz="1200" dirty="0"/>
          </a:p>
        </p:txBody>
      </p:sp>
      <p:sp>
        <p:nvSpPr>
          <p:cNvPr id="17" name="Θέση κειμένου 2"/>
          <p:cNvSpPr txBox="1">
            <a:spLocks/>
          </p:cNvSpPr>
          <p:nvPr/>
        </p:nvSpPr>
        <p:spPr bwMode="auto">
          <a:xfrm>
            <a:off x="4644008" y="5254804"/>
            <a:ext cx="4041775" cy="576063"/>
          </a:xfrm>
          <a:prstGeom prst="rect">
            <a:avLst/>
          </a:prstGeom>
          <a:solidFill>
            <a:schemeClr val="accent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spcBef>
                <a:spcPct val="20000"/>
              </a:spcBef>
              <a:buFont typeface="Arial" panose="020B0604020202020204" pitchFamily="34" charset="0"/>
              <a:buNone/>
              <a:defRPr sz="1200" b="1">
                <a:solidFill>
                  <a:schemeClr val="bg1"/>
                </a:solidFill>
                <a:latin typeface="+mn-lt"/>
                <a:cs typeface="+mn-cs"/>
              </a:defRPr>
            </a:lvl1pPr>
            <a:lvl2pPr indent="0">
              <a:spcBef>
                <a:spcPct val="20000"/>
              </a:spcBef>
              <a:buFont typeface="Arial" panose="020B0604020202020204" pitchFamily="34" charset="0"/>
              <a:buNone/>
              <a:defRPr sz="2000" b="1">
                <a:latin typeface="+mn-lt"/>
                <a:cs typeface="+mn-cs"/>
              </a:defRPr>
            </a:lvl2pPr>
            <a:lvl3pPr indent="0">
              <a:spcBef>
                <a:spcPct val="20000"/>
              </a:spcBef>
              <a:buFont typeface="Arial" panose="020B0604020202020204" pitchFamily="34" charset="0"/>
              <a:buNone/>
              <a:defRPr sz="1800" b="1">
                <a:latin typeface="+mn-lt"/>
                <a:cs typeface="+mn-cs"/>
              </a:defRPr>
            </a:lvl3pPr>
            <a:lvl4pPr indent="0">
              <a:spcBef>
                <a:spcPct val="20000"/>
              </a:spcBef>
              <a:buFont typeface="Arial" panose="020B0604020202020204" pitchFamily="34" charset="0"/>
              <a:buNone/>
              <a:defRPr sz="1600" b="1">
                <a:latin typeface="+mn-lt"/>
                <a:cs typeface="+mn-cs"/>
              </a:defRPr>
            </a:lvl4pPr>
            <a:lvl5pPr indent="0">
              <a:spcBef>
                <a:spcPct val="20000"/>
              </a:spcBef>
              <a:buFont typeface="Arial" panose="020B0604020202020204" pitchFamily="34" charset="0"/>
              <a:buNone/>
              <a:defRPr sz="1600" b="1">
                <a:latin typeface="+mn-lt"/>
                <a:cs typeface="+mn-cs"/>
              </a:defRPr>
            </a:lvl5pPr>
            <a:lvl6pPr indent="0">
              <a:spcBef>
                <a:spcPct val="20000"/>
              </a:spcBef>
              <a:buFont typeface="Arial" pitchFamily="34" charset="0"/>
              <a:buNone/>
              <a:defRPr sz="1600" b="1">
                <a:latin typeface="+mn-lt"/>
                <a:cs typeface="+mn-cs"/>
              </a:defRPr>
            </a:lvl6pPr>
            <a:lvl7pPr indent="0">
              <a:spcBef>
                <a:spcPct val="20000"/>
              </a:spcBef>
              <a:buFont typeface="Arial" pitchFamily="34" charset="0"/>
              <a:buNone/>
              <a:defRPr sz="1600" b="1">
                <a:latin typeface="+mn-lt"/>
                <a:cs typeface="+mn-cs"/>
              </a:defRPr>
            </a:lvl7pPr>
            <a:lvl8pPr indent="0">
              <a:spcBef>
                <a:spcPct val="20000"/>
              </a:spcBef>
              <a:buFont typeface="Arial" pitchFamily="34" charset="0"/>
              <a:buNone/>
              <a:defRPr sz="1600" b="1">
                <a:latin typeface="+mn-lt"/>
                <a:cs typeface="+mn-cs"/>
              </a:defRPr>
            </a:lvl8pPr>
            <a:lvl9pPr indent="0">
              <a:spcBef>
                <a:spcPct val="20000"/>
              </a:spcBef>
              <a:buFont typeface="Arial" pitchFamily="34" charset="0"/>
              <a:buNone/>
              <a:defRPr sz="1600" b="1">
                <a:latin typeface="+mn-lt"/>
                <a:cs typeface="+mn-cs"/>
              </a:defRPr>
            </a:lvl9pPr>
          </a:lstStyle>
          <a:p>
            <a:r>
              <a:rPr lang="el-GR" dirty="0"/>
              <a:t>Συμμετοχή στην προετοιμασία ιδρυματικών προτάσεων (όπως πχ </a:t>
            </a:r>
            <a:r>
              <a:rPr lang="en-US" dirty="0"/>
              <a:t>Digital Innovation Hubs) </a:t>
            </a:r>
            <a:endParaRPr lang="el-GR" dirty="0"/>
          </a:p>
        </p:txBody>
      </p:sp>
      <p:sp>
        <p:nvSpPr>
          <p:cNvPr id="11" name="Θέση υποσέλιδου 10"/>
          <p:cNvSpPr>
            <a:spLocks noGrp="1"/>
          </p:cNvSpPr>
          <p:nvPr>
            <p:ph type="ftr" sz="quarter" idx="11"/>
          </p:nvPr>
        </p:nvSpPr>
        <p:spPr>
          <a:xfrm>
            <a:off x="387795" y="6356350"/>
            <a:ext cx="8297987" cy="365125"/>
          </a:xfrm>
        </p:spPr>
        <p:txBody>
          <a:bodyPr/>
          <a:lstStyle/>
          <a:p>
            <a:pPr>
              <a:defRPr/>
            </a:pPr>
            <a:r>
              <a:rPr lang="el-GR" dirty="0"/>
              <a:t>Γραφείο Μεταφοράς Τεχνολογίας ΑΠΘ, Παρασκευή 22 Οκτωβρίου 2021</a:t>
            </a:r>
          </a:p>
        </p:txBody>
      </p:sp>
      <p:graphicFrame>
        <p:nvGraphicFramePr>
          <p:cNvPr id="10" name="Γράφημα 9">
            <a:extLst>
              <a:ext uri="{FF2B5EF4-FFF2-40B4-BE49-F238E27FC236}">
                <a16:creationId xmlns:a16="http://schemas.microsoft.com/office/drawing/2014/main" id="{EB58D948-8CA5-4028-8E1C-66EFF9B63C26}"/>
              </a:ext>
            </a:extLst>
          </p:cNvPr>
          <p:cNvGraphicFramePr>
            <a:graphicFrameLocks/>
          </p:cNvGraphicFramePr>
          <p:nvPr>
            <p:extLst>
              <p:ext uri="{D42A27DB-BD31-4B8C-83A1-F6EECF244321}">
                <p14:modId xmlns:p14="http://schemas.microsoft.com/office/powerpoint/2010/main" val="237447293"/>
              </p:ext>
            </p:extLst>
          </p:nvPr>
        </p:nvGraphicFramePr>
        <p:xfrm>
          <a:off x="458218" y="2348881"/>
          <a:ext cx="3969766" cy="21602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88075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5202</TotalTime>
  <Words>2174</Words>
  <Application>Microsoft Office PowerPoint</Application>
  <PresentationFormat>Προβολή στην οθόνη (4:3)</PresentationFormat>
  <Paragraphs>166</Paragraphs>
  <Slides>16</Slides>
  <Notes>12</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16</vt:i4>
      </vt:variant>
    </vt:vector>
  </HeadingPairs>
  <TitlesOfParts>
    <vt:vector size="21" baseType="lpstr">
      <vt:lpstr>Arial</vt:lpstr>
      <vt:lpstr>Calibri</vt:lpstr>
      <vt:lpstr>Times New Roman</vt:lpstr>
      <vt:lpstr>Wingdings</vt:lpstr>
      <vt:lpstr>Office Theme</vt:lpstr>
      <vt:lpstr>Γραφειο μεταφορασ τεχνολογιασ απθ</vt:lpstr>
      <vt:lpstr>Μεταφοράς Τεχνολογίας στο ΑΠΘ</vt:lpstr>
      <vt:lpstr>Βασικές Υπηρεσίες του ΓΜΤ</vt:lpstr>
      <vt:lpstr>Spin-offs ΑΠΘ</vt:lpstr>
      <vt:lpstr>Παρουσίαση του PowerPoint</vt:lpstr>
      <vt:lpstr>Βιομηχανική Έρευνα (2016-2020)</vt:lpstr>
      <vt:lpstr>Ενδεικτικές Συνεργασίες</vt:lpstr>
      <vt:lpstr>Συνεργασια στο πλαισιο ερευνητικων προγραμματων</vt:lpstr>
      <vt:lpstr>Α. Συμβουλευτική Ερευνητικών Ομάδων στην Υποβολή Προτάσεων Ερευνητικών Έργων  </vt:lpstr>
      <vt:lpstr>Β. Παρακολούθηση Νέων Ερευνητικών Έργων (1/2)</vt:lpstr>
      <vt:lpstr>Β. Παρακολούθηση Νέων Ερευνητικών Έργων  (2/2)</vt:lpstr>
      <vt:lpstr>Γ. Αξιοποίηση Αποτελεσμάτων / Παραδοτέων Ερευνητικών Έργων</vt:lpstr>
      <vt:lpstr>Επενδυτικα σχεδια καινοτομιας</vt:lpstr>
      <vt:lpstr>Επενδυτικά Σχέδια Καινοτομίας </vt:lpstr>
      <vt:lpstr>Επενδυτικά Σχέδια Καινοτομίας </vt:lpstr>
      <vt:lpstr>Ευχαριστούμε για την προσοχή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chatzigiannis@rc.auth.gr</dc:creator>
  <cp:lastModifiedBy>Μπουσιάκη Ηλιάνα</cp:lastModifiedBy>
  <cp:revision>382</cp:revision>
  <cp:lastPrinted>2021-01-22T07:47:42Z</cp:lastPrinted>
  <dcterms:created xsi:type="dcterms:W3CDTF">2012-05-04T06:03:46Z</dcterms:created>
  <dcterms:modified xsi:type="dcterms:W3CDTF">2022-02-01T15:16:03Z</dcterms:modified>
</cp:coreProperties>
</file>